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handoutMasterIdLst>
    <p:handoutMasterId r:id="rId30"/>
  </p:handoutMasterIdLst>
  <p:sldIdLst>
    <p:sldId id="303" r:id="rId2"/>
    <p:sldId id="384" r:id="rId3"/>
    <p:sldId id="364" r:id="rId4"/>
    <p:sldId id="392" r:id="rId5"/>
    <p:sldId id="393" r:id="rId6"/>
    <p:sldId id="359" r:id="rId7"/>
    <p:sldId id="363" r:id="rId8"/>
    <p:sldId id="365" r:id="rId9"/>
    <p:sldId id="366" r:id="rId10"/>
    <p:sldId id="371" r:id="rId11"/>
    <p:sldId id="367" r:id="rId12"/>
    <p:sldId id="376" r:id="rId13"/>
    <p:sldId id="368" r:id="rId14"/>
    <p:sldId id="369" r:id="rId15"/>
    <p:sldId id="390" r:id="rId16"/>
    <p:sldId id="377" r:id="rId17"/>
    <p:sldId id="378" r:id="rId18"/>
    <p:sldId id="395" r:id="rId19"/>
    <p:sldId id="379" r:id="rId20"/>
    <p:sldId id="380" r:id="rId21"/>
    <p:sldId id="381" r:id="rId22"/>
    <p:sldId id="394" r:id="rId23"/>
    <p:sldId id="374" r:id="rId24"/>
    <p:sldId id="360" r:id="rId25"/>
    <p:sldId id="388" r:id="rId26"/>
    <p:sldId id="389" r:id="rId27"/>
    <p:sldId id="391" r:id="rId28"/>
  </p:sldIdLst>
  <p:sldSz cx="9144000" cy="6858000" type="screen4x3"/>
  <p:notesSz cx="7099300" cy="10234613"/>
  <p:defaultTextStyle>
    <a:defPPr>
      <a:defRPr lang="de-DE"/>
    </a:defPPr>
    <a:lvl1pPr algn="r" rtl="0" eaLnBrk="0" fontAlgn="base" hangingPunct="0">
      <a:spcBef>
        <a:spcPct val="0"/>
      </a:spcBef>
      <a:spcAft>
        <a:spcPct val="0"/>
      </a:spcAft>
      <a:defRPr sz="1000" kern="1200">
        <a:solidFill>
          <a:srgbClr val="666369"/>
        </a:solidFill>
        <a:latin typeface="Arial" pitchFamily="34" charset="0"/>
        <a:ea typeface="ＭＳ Ｐゴシック" pitchFamily="34" charset="-128"/>
        <a:cs typeface="+mn-cs"/>
      </a:defRPr>
    </a:lvl1pPr>
    <a:lvl2pPr marL="457200" algn="r" rtl="0" eaLnBrk="0" fontAlgn="base" hangingPunct="0">
      <a:spcBef>
        <a:spcPct val="0"/>
      </a:spcBef>
      <a:spcAft>
        <a:spcPct val="0"/>
      </a:spcAft>
      <a:defRPr sz="1000" kern="1200">
        <a:solidFill>
          <a:srgbClr val="666369"/>
        </a:solidFill>
        <a:latin typeface="Arial" pitchFamily="34" charset="0"/>
        <a:ea typeface="ＭＳ Ｐゴシック" pitchFamily="34" charset="-128"/>
        <a:cs typeface="+mn-cs"/>
      </a:defRPr>
    </a:lvl2pPr>
    <a:lvl3pPr marL="914400" algn="r" rtl="0" eaLnBrk="0" fontAlgn="base" hangingPunct="0">
      <a:spcBef>
        <a:spcPct val="0"/>
      </a:spcBef>
      <a:spcAft>
        <a:spcPct val="0"/>
      </a:spcAft>
      <a:defRPr sz="1000" kern="1200">
        <a:solidFill>
          <a:srgbClr val="666369"/>
        </a:solidFill>
        <a:latin typeface="Arial" pitchFamily="34" charset="0"/>
        <a:ea typeface="ＭＳ Ｐゴシック" pitchFamily="34" charset="-128"/>
        <a:cs typeface="+mn-cs"/>
      </a:defRPr>
    </a:lvl3pPr>
    <a:lvl4pPr marL="1371600" algn="r" rtl="0" eaLnBrk="0" fontAlgn="base" hangingPunct="0">
      <a:spcBef>
        <a:spcPct val="0"/>
      </a:spcBef>
      <a:spcAft>
        <a:spcPct val="0"/>
      </a:spcAft>
      <a:defRPr sz="1000" kern="1200">
        <a:solidFill>
          <a:srgbClr val="666369"/>
        </a:solidFill>
        <a:latin typeface="Arial" pitchFamily="34" charset="0"/>
        <a:ea typeface="ＭＳ Ｐゴシック" pitchFamily="34" charset="-128"/>
        <a:cs typeface="+mn-cs"/>
      </a:defRPr>
    </a:lvl4pPr>
    <a:lvl5pPr marL="1828800" algn="r" rtl="0" eaLnBrk="0" fontAlgn="base" hangingPunct="0">
      <a:spcBef>
        <a:spcPct val="0"/>
      </a:spcBef>
      <a:spcAft>
        <a:spcPct val="0"/>
      </a:spcAft>
      <a:defRPr sz="1000" kern="1200">
        <a:solidFill>
          <a:srgbClr val="666369"/>
        </a:solidFill>
        <a:latin typeface="Arial" pitchFamily="34" charset="0"/>
        <a:ea typeface="ＭＳ Ｐゴシック" pitchFamily="34" charset="-128"/>
        <a:cs typeface="+mn-cs"/>
      </a:defRPr>
    </a:lvl5pPr>
    <a:lvl6pPr marL="2286000" algn="l" defTabSz="914400" rtl="0" eaLnBrk="1" latinLnBrk="0" hangingPunct="1">
      <a:defRPr sz="1000" kern="1200">
        <a:solidFill>
          <a:srgbClr val="666369"/>
        </a:solidFill>
        <a:latin typeface="Arial" pitchFamily="34" charset="0"/>
        <a:ea typeface="ＭＳ Ｐゴシック" pitchFamily="34" charset="-128"/>
        <a:cs typeface="+mn-cs"/>
      </a:defRPr>
    </a:lvl6pPr>
    <a:lvl7pPr marL="2743200" algn="l" defTabSz="914400" rtl="0" eaLnBrk="1" latinLnBrk="0" hangingPunct="1">
      <a:defRPr sz="1000" kern="1200">
        <a:solidFill>
          <a:srgbClr val="666369"/>
        </a:solidFill>
        <a:latin typeface="Arial" pitchFamily="34" charset="0"/>
        <a:ea typeface="ＭＳ Ｐゴシック" pitchFamily="34" charset="-128"/>
        <a:cs typeface="+mn-cs"/>
      </a:defRPr>
    </a:lvl7pPr>
    <a:lvl8pPr marL="3200400" algn="l" defTabSz="914400" rtl="0" eaLnBrk="1" latinLnBrk="0" hangingPunct="1">
      <a:defRPr sz="1000" kern="1200">
        <a:solidFill>
          <a:srgbClr val="666369"/>
        </a:solidFill>
        <a:latin typeface="Arial" pitchFamily="34" charset="0"/>
        <a:ea typeface="ＭＳ Ｐゴシック" pitchFamily="34" charset="-128"/>
        <a:cs typeface="+mn-cs"/>
      </a:defRPr>
    </a:lvl8pPr>
    <a:lvl9pPr marL="3657600" algn="l" defTabSz="914400" rtl="0" eaLnBrk="1" latinLnBrk="0" hangingPunct="1">
      <a:defRPr sz="1000" kern="1200">
        <a:solidFill>
          <a:srgbClr val="666369"/>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D6FF"/>
    <a:srgbClr val="3F3F3F"/>
    <a:srgbClr val="FE4880"/>
    <a:srgbClr val="FB4B96"/>
    <a:srgbClr val="FF4747"/>
    <a:srgbClr val="4BFF21"/>
    <a:srgbClr val="617D2B"/>
    <a:srgbClr val="F3D6BC"/>
    <a:srgbClr val="E5AE7C"/>
    <a:srgbClr val="D784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0" autoAdjust="0"/>
    <p:restoredTop sz="62795" autoAdjust="0"/>
  </p:normalViewPr>
  <p:slideViewPr>
    <p:cSldViewPr>
      <p:cViewPr varScale="1">
        <p:scale>
          <a:sx n="73" d="100"/>
          <a:sy n="73" d="100"/>
        </p:scale>
        <p:origin x="-2016" y="-96"/>
      </p:cViewPr>
      <p:guideLst>
        <p:guide orient="horz" pos="576"/>
        <p:guide pos="334"/>
        <p:guide pos="5422"/>
      </p:guideLst>
    </p:cSldViewPr>
  </p:slideViewPr>
  <p:outlineViewPr>
    <p:cViewPr>
      <p:scale>
        <a:sx n="33" d="100"/>
        <a:sy n="33" d="100"/>
      </p:scale>
      <p:origin x="0" y="0"/>
    </p:cViewPr>
  </p:outlineViewPr>
  <p:notesTextViewPr>
    <p:cViewPr>
      <p:scale>
        <a:sx n="100" d="100"/>
        <a:sy n="100" d="100"/>
      </p:scale>
      <p:origin x="0" y="1392"/>
    </p:cViewPr>
  </p:notesTextViewPr>
  <p:sorterViewPr>
    <p:cViewPr>
      <p:scale>
        <a:sx n="200" d="100"/>
        <a:sy n="200" d="100"/>
      </p:scale>
      <p:origin x="0" y="0"/>
    </p:cViewPr>
  </p:sorterViewPr>
  <p:notesViewPr>
    <p:cSldViewPr>
      <p:cViewPr varScale="1">
        <p:scale>
          <a:sx n="91" d="100"/>
          <a:sy n="91" d="100"/>
        </p:scale>
        <p:origin x="-3738"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76575" cy="512763"/>
          </a:xfrm>
          <a:prstGeom prst="rect">
            <a:avLst/>
          </a:prstGeom>
          <a:noFill/>
          <a:ln w="9525">
            <a:noFill/>
            <a:miter lim="800000"/>
            <a:headEnd/>
            <a:tailEnd/>
          </a:ln>
        </p:spPr>
        <p:txBody>
          <a:bodyPr vert="horz" wrap="square" lIns="95525" tIns="47762" rIns="95525" bIns="47762" numCol="1" anchor="t" anchorCtr="0" compatLnSpc="1">
            <a:prstTxWarp prst="textNoShape">
              <a:avLst/>
            </a:prstTxWarp>
          </a:bodyPr>
          <a:lstStyle>
            <a:lvl1pPr algn="l">
              <a:defRPr sz="1300">
                <a:solidFill>
                  <a:schemeClr val="tx1"/>
                </a:solidFill>
                <a:latin typeface="Arial" charset="0"/>
                <a:ea typeface="ＭＳ Ｐゴシック" charset="0"/>
                <a:cs typeface="ＭＳ Ｐゴシック" charset="0"/>
              </a:defRPr>
            </a:lvl1pPr>
          </a:lstStyle>
          <a:p>
            <a:pPr>
              <a:defRPr/>
            </a:pPr>
            <a:endParaRPr lang="de-DE"/>
          </a:p>
        </p:txBody>
      </p:sp>
      <p:sp>
        <p:nvSpPr>
          <p:cNvPr id="43011" name="Rectangle 3"/>
          <p:cNvSpPr>
            <a:spLocks noGrp="1" noChangeArrowheads="1"/>
          </p:cNvSpPr>
          <p:nvPr>
            <p:ph type="dt" sz="quarter" idx="1"/>
          </p:nvPr>
        </p:nvSpPr>
        <p:spPr bwMode="auto">
          <a:xfrm>
            <a:off x="4022725" y="0"/>
            <a:ext cx="3076575" cy="512763"/>
          </a:xfrm>
          <a:prstGeom prst="rect">
            <a:avLst/>
          </a:prstGeom>
          <a:noFill/>
          <a:ln w="9525">
            <a:noFill/>
            <a:miter lim="800000"/>
            <a:headEnd/>
            <a:tailEnd/>
          </a:ln>
        </p:spPr>
        <p:txBody>
          <a:bodyPr vert="horz" wrap="square" lIns="95525" tIns="47762" rIns="95525" bIns="47762" numCol="1" anchor="t" anchorCtr="0" compatLnSpc="1">
            <a:prstTxWarp prst="textNoShape">
              <a:avLst/>
            </a:prstTxWarp>
          </a:bodyPr>
          <a:lstStyle>
            <a:lvl1pPr>
              <a:defRPr sz="1300">
                <a:solidFill>
                  <a:schemeClr val="tx1"/>
                </a:solidFill>
                <a:latin typeface="Arial" charset="0"/>
                <a:ea typeface="ＭＳ Ｐゴシック" charset="0"/>
                <a:cs typeface="ＭＳ Ｐゴシック" charset="0"/>
              </a:defRPr>
            </a:lvl1pPr>
          </a:lstStyle>
          <a:p>
            <a:pPr>
              <a:defRPr/>
            </a:pPr>
            <a:endParaRPr lang="de-DE"/>
          </a:p>
        </p:txBody>
      </p:sp>
      <p:sp>
        <p:nvSpPr>
          <p:cNvPr id="43012" name="Rectangle 4"/>
          <p:cNvSpPr>
            <a:spLocks noGrp="1" noChangeArrowheads="1"/>
          </p:cNvSpPr>
          <p:nvPr>
            <p:ph type="ftr" sz="quarter" idx="2"/>
          </p:nvPr>
        </p:nvSpPr>
        <p:spPr bwMode="auto">
          <a:xfrm>
            <a:off x="0" y="9721850"/>
            <a:ext cx="3076575" cy="512763"/>
          </a:xfrm>
          <a:prstGeom prst="rect">
            <a:avLst/>
          </a:prstGeom>
          <a:noFill/>
          <a:ln w="9525">
            <a:noFill/>
            <a:miter lim="800000"/>
            <a:headEnd/>
            <a:tailEnd/>
          </a:ln>
        </p:spPr>
        <p:txBody>
          <a:bodyPr vert="horz" wrap="square" lIns="95525" tIns="47762" rIns="95525" bIns="47762" numCol="1" anchor="b" anchorCtr="0" compatLnSpc="1">
            <a:prstTxWarp prst="textNoShape">
              <a:avLst/>
            </a:prstTxWarp>
          </a:bodyPr>
          <a:lstStyle>
            <a:lvl1pPr algn="l">
              <a:defRPr sz="1300">
                <a:solidFill>
                  <a:schemeClr val="tx1"/>
                </a:solidFill>
                <a:latin typeface="Arial" charset="0"/>
                <a:ea typeface="ＭＳ Ｐゴシック" charset="0"/>
                <a:cs typeface="ＭＳ Ｐゴシック" charset="0"/>
              </a:defRPr>
            </a:lvl1pPr>
          </a:lstStyle>
          <a:p>
            <a:pPr>
              <a:defRPr/>
            </a:pPr>
            <a:r>
              <a:rPr lang="de-DE"/>
              <a:t>1/1</a:t>
            </a:r>
          </a:p>
        </p:txBody>
      </p:sp>
      <p:sp>
        <p:nvSpPr>
          <p:cNvPr id="43013" name="Rectangle 5"/>
          <p:cNvSpPr>
            <a:spLocks noGrp="1" noChangeArrowheads="1"/>
          </p:cNvSpPr>
          <p:nvPr>
            <p:ph type="sldNum" sz="quarter" idx="3"/>
          </p:nvPr>
        </p:nvSpPr>
        <p:spPr bwMode="auto">
          <a:xfrm>
            <a:off x="4022725" y="9721850"/>
            <a:ext cx="3076575" cy="512763"/>
          </a:xfrm>
          <a:prstGeom prst="rect">
            <a:avLst/>
          </a:prstGeom>
          <a:noFill/>
          <a:ln w="9525">
            <a:noFill/>
            <a:miter lim="800000"/>
            <a:headEnd/>
            <a:tailEnd/>
          </a:ln>
        </p:spPr>
        <p:txBody>
          <a:bodyPr vert="horz" wrap="square" lIns="95525" tIns="47762" rIns="95525" bIns="47762" numCol="1" anchor="b" anchorCtr="0" compatLnSpc="1">
            <a:prstTxWarp prst="textNoShape">
              <a:avLst/>
            </a:prstTxWarp>
          </a:bodyPr>
          <a:lstStyle>
            <a:lvl1pPr>
              <a:defRPr sz="1300">
                <a:solidFill>
                  <a:schemeClr val="tx1"/>
                </a:solidFill>
              </a:defRPr>
            </a:lvl1pPr>
          </a:lstStyle>
          <a:p>
            <a:fld id="{E6986AEE-D29C-4010-A56D-D3AF1FB419B8}" type="slidenum">
              <a:rPr lang="de-DE"/>
              <a:pPr/>
              <a:t>‹#›</a:t>
            </a:fld>
            <a:endParaRPr lang="de-DE"/>
          </a:p>
        </p:txBody>
      </p:sp>
    </p:spTree>
    <p:extLst>
      <p:ext uri="{BB962C8B-B14F-4D97-AF65-F5344CB8AC3E}">
        <p14:creationId xmlns:p14="http://schemas.microsoft.com/office/powerpoint/2010/main" val="2454287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2763"/>
          </a:xfrm>
          <a:prstGeom prst="rect">
            <a:avLst/>
          </a:prstGeom>
          <a:noFill/>
          <a:ln w="9525">
            <a:noFill/>
            <a:miter lim="800000"/>
            <a:headEnd/>
            <a:tailEnd/>
          </a:ln>
        </p:spPr>
        <p:txBody>
          <a:bodyPr vert="horz" wrap="square" lIns="95525" tIns="47762" rIns="95525" bIns="47762" numCol="1" anchor="t" anchorCtr="0" compatLnSpc="1">
            <a:prstTxWarp prst="textNoShape">
              <a:avLst/>
            </a:prstTxWarp>
          </a:bodyPr>
          <a:lstStyle>
            <a:lvl1pPr algn="l">
              <a:defRPr sz="1300">
                <a:solidFill>
                  <a:schemeClr val="tx1"/>
                </a:solidFill>
                <a:latin typeface="Arial" charset="0"/>
                <a:ea typeface="ＭＳ Ｐゴシック" charset="0"/>
                <a:cs typeface="ＭＳ Ｐゴシック" charset="0"/>
              </a:defRPr>
            </a:lvl1pPr>
          </a:lstStyle>
          <a:p>
            <a:pPr>
              <a:defRPr/>
            </a:pPr>
            <a:endParaRPr lang="de-DE"/>
          </a:p>
        </p:txBody>
      </p:sp>
      <p:sp>
        <p:nvSpPr>
          <p:cNvPr id="3075" name="Rectangle 3"/>
          <p:cNvSpPr>
            <a:spLocks noGrp="1" noChangeArrowheads="1"/>
          </p:cNvSpPr>
          <p:nvPr>
            <p:ph type="dt" idx="1"/>
          </p:nvPr>
        </p:nvSpPr>
        <p:spPr bwMode="auto">
          <a:xfrm>
            <a:off x="4022725" y="0"/>
            <a:ext cx="3076575" cy="512763"/>
          </a:xfrm>
          <a:prstGeom prst="rect">
            <a:avLst/>
          </a:prstGeom>
          <a:noFill/>
          <a:ln w="9525">
            <a:noFill/>
            <a:miter lim="800000"/>
            <a:headEnd/>
            <a:tailEnd/>
          </a:ln>
        </p:spPr>
        <p:txBody>
          <a:bodyPr vert="horz" wrap="square" lIns="95525" tIns="47762" rIns="95525" bIns="47762" numCol="1" anchor="t" anchorCtr="0" compatLnSpc="1">
            <a:prstTxWarp prst="textNoShape">
              <a:avLst/>
            </a:prstTxWarp>
          </a:bodyPr>
          <a:lstStyle>
            <a:lvl1pPr>
              <a:defRPr sz="1300">
                <a:solidFill>
                  <a:schemeClr val="tx1"/>
                </a:solidFill>
                <a:latin typeface="Arial" charset="0"/>
                <a:ea typeface="ＭＳ Ｐゴシック" charset="0"/>
                <a:cs typeface="ＭＳ Ｐゴシック" charset="0"/>
              </a:defRPr>
            </a:lvl1pPr>
          </a:lstStyle>
          <a:p>
            <a:pPr>
              <a:defRPr/>
            </a:pPr>
            <a:endParaRPr lang="de-DE"/>
          </a:p>
        </p:txBody>
      </p:sp>
      <p:sp>
        <p:nvSpPr>
          <p:cNvPr id="10244"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47738" y="4860925"/>
            <a:ext cx="5203825" cy="4605338"/>
          </a:xfrm>
          <a:prstGeom prst="rect">
            <a:avLst/>
          </a:prstGeom>
          <a:noFill/>
          <a:ln w="9525">
            <a:noFill/>
            <a:miter lim="800000"/>
            <a:headEnd/>
            <a:tailEnd/>
          </a:ln>
        </p:spPr>
        <p:txBody>
          <a:bodyPr vert="horz" wrap="square" lIns="95525" tIns="47762" rIns="95525" bIns="47762"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078" name="Rectangle 6"/>
          <p:cNvSpPr>
            <a:spLocks noGrp="1" noChangeArrowheads="1"/>
          </p:cNvSpPr>
          <p:nvPr>
            <p:ph type="ftr" sz="quarter" idx="4"/>
          </p:nvPr>
        </p:nvSpPr>
        <p:spPr bwMode="auto">
          <a:xfrm>
            <a:off x="0" y="9721850"/>
            <a:ext cx="3076575" cy="512763"/>
          </a:xfrm>
          <a:prstGeom prst="rect">
            <a:avLst/>
          </a:prstGeom>
          <a:noFill/>
          <a:ln w="9525">
            <a:noFill/>
            <a:miter lim="800000"/>
            <a:headEnd/>
            <a:tailEnd/>
          </a:ln>
        </p:spPr>
        <p:txBody>
          <a:bodyPr vert="horz" wrap="square" lIns="95525" tIns="47762" rIns="95525" bIns="47762" numCol="1" anchor="b" anchorCtr="0" compatLnSpc="1">
            <a:prstTxWarp prst="textNoShape">
              <a:avLst/>
            </a:prstTxWarp>
          </a:bodyPr>
          <a:lstStyle>
            <a:lvl1pPr algn="l">
              <a:defRPr sz="1300">
                <a:solidFill>
                  <a:schemeClr val="tx1"/>
                </a:solidFill>
                <a:latin typeface="Arial" charset="0"/>
                <a:ea typeface="ＭＳ Ｐゴシック" charset="0"/>
                <a:cs typeface="ＭＳ Ｐゴシック" charset="0"/>
              </a:defRPr>
            </a:lvl1pPr>
          </a:lstStyle>
          <a:p>
            <a:pPr>
              <a:defRPr/>
            </a:pPr>
            <a:r>
              <a:rPr lang="de-DE"/>
              <a:t>1/1</a:t>
            </a:r>
          </a:p>
        </p:txBody>
      </p:sp>
      <p:sp>
        <p:nvSpPr>
          <p:cNvPr id="3079" name="Rectangle 7"/>
          <p:cNvSpPr>
            <a:spLocks noGrp="1" noChangeArrowheads="1"/>
          </p:cNvSpPr>
          <p:nvPr>
            <p:ph type="sldNum" sz="quarter" idx="5"/>
          </p:nvPr>
        </p:nvSpPr>
        <p:spPr bwMode="auto">
          <a:xfrm>
            <a:off x="4022725" y="9721850"/>
            <a:ext cx="3076575" cy="512763"/>
          </a:xfrm>
          <a:prstGeom prst="rect">
            <a:avLst/>
          </a:prstGeom>
          <a:noFill/>
          <a:ln w="9525">
            <a:noFill/>
            <a:miter lim="800000"/>
            <a:headEnd/>
            <a:tailEnd/>
          </a:ln>
        </p:spPr>
        <p:txBody>
          <a:bodyPr vert="horz" wrap="square" lIns="95525" tIns="47762" rIns="95525" bIns="47762" numCol="1" anchor="b" anchorCtr="0" compatLnSpc="1">
            <a:prstTxWarp prst="textNoShape">
              <a:avLst/>
            </a:prstTxWarp>
          </a:bodyPr>
          <a:lstStyle>
            <a:lvl1pPr>
              <a:defRPr sz="1300">
                <a:solidFill>
                  <a:schemeClr val="tx1"/>
                </a:solidFill>
              </a:defRPr>
            </a:lvl1pPr>
          </a:lstStyle>
          <a:p>
            <a:fld id="{61F890E4-F22E-4145-AD93-D7A0E22AE499}" type="slidenum">
              <a:rPr lang="de-DE"/>
              <a:pPr/>
              <a:t>‹#›</a:t>
            </a:fld>
            <a:endParaRPr lang="de-DE"/>
          </a:p>
        </p:txBody>
      </p:sp>
    </p:spTree>
    <p:extLst>
      <p:ext uri="{BB962C8B-B14F-4D97-AF65-F5344CB8AC3E}">
        <p14:creationId xmlns:p14="http://schemas.microsoft.com/office/powerpoint/2010/main" val="30680952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65" charset="0"/>
        <a:ea typeface="Geneva" pitchFamily="-107" charset="-128"/>
        <a:cs typeface="Geneva" pitchFamily="-107" charset="-128"/>
      </a:defRPr>
    </a:lvl3pPr>
    <a:lvl4pPr marL="1371600" algn="l" rtl="0" eaLnBrk="0" fontAlgn="base" hangingPunct="0">
      <a:spcBef>
        <a:spcPct val="30000"/>
      </a:spcBef>
      <a:spcAft>
        <a:spcPct val="0"/>
      </a:spcAft>
      <a:defRPr sz="1200" kern="1200">
        <a:solidFill>
          <a:schemeClr val="tx1"/>
        </a:solidFill>
        <a:latin typeface="Arial" pitchFamily="-65" charset="0"/>
        <a:ea typeface="Geneva"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Geneva"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ln/>
        </p:spPr>
      </p:sp>
      <p:sp>
        <p:nvSpPr>
          <p:cNvPr id="122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dirty="0" err="1" smtClean="0">
                <a:latin typeface="Arial" pitchFamily="34" charset="0"/>
                <a:ea typeface="ＭＳ Ｐゴシック" pitchFamily="34" charset="-128"/>
              </a:rPr>
              <a:t>Good</a:t>
            </a:r>
            <a:r>
              <a:rPr lang="de-DE" dirty="0" smtClean="0">
                <a:latin typeface="Arial" pitchFamily="34" charset="0"/>
                <a:ea typeface="ＭＳ Ｐゴシック" pitchFamily="34" charset="-128"/>
              </a:rPr>
              <a:t> </a:t>
            </a:r>
            <a:r>
              <a:rPr lang="de-DE" dirty="0" err="1" smtClean="0">
                <a:latin typeface="Arial" pitchFamily="34" charset="0"/>
                <a:ea typeface="ＭＳ Ｐゴシック" pitchFamily="34" charset="-128"/>
              </a:rPr>
              <a:t>afternoon</a:t>
            </a:r>
            <a:r>
              <a:rPr lang="de-DE" dirty="0" smtClean="0">
                <a:latin typeface="Arial" pitchFamily="34" charset="0"/>
                <a:ea typeface="ＭＳ Ｐゴシック" pitchFamily="34" charset="-128"/>
              </a:rPr>
              <a:t>,</a:t>
            </a:r>
            <a:r>
              <a:rPr lang="de-DE" baseline="0" dirty="0" smtClean="0">
                <a:latin typeface="Arial" pitchFamily="34" charset="0"/>
                <a:ea typeface="ＭＳ Ｐゴシック" pitchFamily="34" charset="-128"/>
              </a:rPr>
              <a:t> </a:t>
            </a:r>
            <a:r>
              <a:rPr lang="de-DE" baseline="0" dirty="0" err="1" smtClean="0">
                <a:latin typeface="Arial" pitchFamily="34" charset="0"/>
                <a:ea typeface="ＭＳ Ｐゴシック" pitchFamily="34" charset="-128"/>
              </a:rPr>
              <a:t>my</a:t>
            </a:r>
            <a:r>
              <a:rPr lang="de-DE" baseline="0" dirty="0" smtClean="0">
                <a:latin typeface="Arial" pitchFamily="34" charset="0"/>
                <a:ea typeface="ＭＳ Ｐゴシック" pitchFamily="34" charset="-128"/>
              </a:rPr>
              <a:t> </a:t>
            </a:r>
            <a:r>
              <a:rPr lang="de-DE" baseline="0" dirty="0" err="1" smtClean="0">
                <a:latin typeface="Arial" pitchFamily="34" charset="0"/>
                <a:ea typeface="ＭＳ Ｐゴシック" pitchFamily="34" charset="-128"/>
              </a:rPr>
              <a:t>name</a:t>
            </a:r>
            <a:r>
              <a:rPr lang="de-DE" baseline="0" dirty="0" smtClean="0">
                <a:latin typeface="Arial" pitchFamily="34" charset="0"/>
                <a:ea typeface="ＭＳ Ｐゴシック" pitchFamily="34" charset="-128"/>
              </a:rPr>
              <a:t> </a:t>
            </a:r>
            <a:r>
              <a:rPr lang="de-DE" baseline="0" dirty="0" err="1" smtClean="0">
                <a:latin typeface="Arial" pitchFamily="34" charset="0"/>
                <a:ea typeface="ＭＳ Ｐゴシック" pitchFamily="34" charset="-128"/>
              </a:rPr>
              <a:t>is</a:t>
            </a:r>
            <a:r>
              <a:rPr lang="de-DE" baseline="0" dirty="0" smtClean="0">
                <a:latin typeface="Arial" pitchFamily="34" charset="0"/>
                <a:ea typeface="ＭＳ Ｐゴシック" pitchFamily="34" charset="-128"/>
              </a:rPr>
              <a:t> Stefan Jaksic, I am </a:t>
            </a:r>
            <a:r>
              <a:rPr lang="de-DE" baseline="0" dirty="0" err="1" smtClean="0">
                <a:latin typeface="Arial" pitchFamily="34" charset="0"/>
                <a:ea typeface="ＭＳ Ｐゴシック" pitchFamily="34" charset="-128"/>
              </a:rPr>
              <a:t>PhD</a:t>
            </a:r>
            <a:r>
              <a:rPr lang="de-DE" baseline="0" dirty="0" smtClean="0">
                <a:latin typeface="Arial" pitchFamily="34" charset="0"/>
                <a:ea typeface="ＭＳ Ｐゴシック" pitchFamily="34" charset="-128"/>
              </a:rPr>
              <a:t> </a:t>
            </a:r>
            <a:r>
              <a:rPr lang="de-DE" baseline="0" dirty="0" err="1" smtClean="0">
                <a:latin typeface="Arial" pitchFamily="34" charset="0"/>
                <a:ea typeface="ＭＳ Ｐゴシック" pitchFamily="34" charset="-128"/>
              </a:rPr>
              <a:t>researcher</a:t>
            </a:r>
            <a:r>
              <a:rPr lang="de-DE" baseline="0" dirty="0" smtClean="0">
                <a:latin typeface="Arial" pitchFamily="34" charset="0"/>
                <a:ea typeface="ＭＳ Ｐゴシック" pitchFamily="34" charset="-128"/>
              </a:rPr>
              <a:t> </a:t>
            </a:r>
            <a:r>
              <a:rPr lang="de-DE" baseline="0" dirty="0" err="1" smtClean="0">
                <a:latin typeface="Arial" pitchFamily="34" charset="0"/>
                <a:ea typeface="ＭＳ Ｐゴシック" pitchFamily="34" charset="-128"/>
              </a:rPr>
              <a:t>from</a:t>
            </a:r>
            <a:r>
              <a:rPr lang="de-DE" baseline="0" dirty="0" smtClean="0">
                <a:latin typeface="Arial" pitchFamily="34" charset="0"/>
                <a:ea typeface="ＭＳ Ｐゴシック" pitchFamily="34" charset="-128"/>
              </a:rPr>
              <a:t> Vienna, Austria, </a:t>
            </a:r>
            <a:r>
              <a:rPr lang="de-DE" baseline="0" dirty="0" err="1" smtClean="0">
                <a:latin typeface="Arial" pitchFamily="34" charset="0"/>
                <a:ea typeface="ＭＳ Ｐゴシック" pitchFamily="34" charset="-128"/>
              </a:rPr>
              <a:t>and</a:t>
            </a:r>
            <a:r>
              <a:rPr lang="de-DE" baseline="0" dirty="0" smtClean="0">
                <a:latin typeface="Arial" pitchFamily="34" charset="0"/>
                <a:ea typeface="ＭＳ Ｐゴシック" pitchFamily="34" charset="-128"/>
              </a:rPr>
              <a:t> </a:t>
            </a:r>
            <a:r>
              <a:rPr lang="de-AT" baseline="0" dirty="0" err="1" smtClean="0">
                <a:latin typeface="Arial" pitchFamily="34" charset="0"/>
                <a:ea typeface="ＭＳ Ｐゴシック" pitchFamily="34" charset="-128"/>
              </a:rPr>
              <a:t>my</a:t>
            </a:r>
            <a:r>
              <a:rPr lang="de-AT" baseline="0" dirty="0" smtClean="0">
                <a:latin typeface="Arial" pitchFamily="34" charset="0"/>
                <a:ea typeface="ＭＳ Ｐゴシック" pitchFamily="34" charset="-128"/>
              </a:rPr>
              <a:t> </a:t>
            </a:r>
            <a:r>
              <a:rPr lang="de-AT" baseline="0" dirty="0" err="1" smtClean="0">
                <a:latin typeface="Arial" pitchFamily="34" charset="0"/>
                <a:ea typeface="ＭＳ Ｐゴシック" pitchFamily="34" charset="-128"/>
              </a:rPr>
              <a:t>colleague</a:t>
            </a:r>
            <a:r>
              <a:rPr lang="de-AT" baseline="0" dirty="0" smtClean="0">
                <a:latin typeface="Arial" pitchFamily="34" charset="0"/>
                <a:ea typeface="ＭＳ Ｐゴシック" pitchFamily="34" charset="-128"/>
              </a:rPr>
              <a:t> Konstantin Selyunin </a:t>
            </a:r>
            <a:r>
              <a:rPr lang="de-AT" baseline="0" dirty="0" err="1" smtClean="0">
                <a:latin typeface="Arial" pitchFamily="34" charset="0"/>
                <a:ea typeface="ＭＳ Ｐゴシック" pitchFamily="34" charset="-128"/>
              </a:rPr>
              <a:t>and</a:t>
            </a:r>
            <a:r>
              <a:rPr lang="de-AT" baseline="0" dirty="0" smtClean="0">
                <a:latin typeface="Arial" pitchFamily="34" charset="0"/>
                <a:ea typeface="ＭＳ Ｐゴシック" pitchFamily="34" charset="-128"/>
              </a:rPr>
              <a:t> </a:t>
            </a:r>
            <a:r>
              <a:rPr lang="de-AT" baseline="0" dirty="0" err="1" smtClean="0">
                <a:latin typeface="Arial" pitchFamily="34" charset="0"/>
                <a:ea typeface="ＭＳ Ｐゴシック" pitchFamily="34" charset="-128"/>
              </a:rPr>
              <a:t>me</a:t>
            </a:r>
            <a:r>
              <a:rPr lang="de-AT" baseline="0" dirty="0" smtClean="0">
                <a:latin typeface="Arial" pitchFamily="34" charset="0"/>
                <a:ea typeface="ＭＳ Ｐゴシック" pitchFamily="34" charset="-128"/>
              </a:rPr>
              <a:t> </a:t>
            </a:r>
            <a:r>
              <a:rPr lang="de-DE" baseline="0" dirty="0" smtClean="0">
                <a:latin typeface="Arial" pitchFamily="34" charset="0"/>
                <a:ea typeface="ＭＳ Ｐゴシック" pitchFamily="34" charset="-128"/>
              </a:rPr>
              <a:t>will </a:t>
            </a:r>
            <a:r>
              <a:rPr lang="de-DE" baseline="0" dirty="0" err="1" smtClean="0">
                <a:latin typeface="Arial" pitchFamily="34" charset="0"/>
                <a:ea typeface="ＭＳ Ｐゴシック" pitchFamily="34" charset="-128"/>
              </a:rPr>
              <a:t>present</a:t>
            </a:r>
            <a:r>
              <a:rPr lang="de-DE" baseline="0" dirty="0" smtClean="0">
                <a:latin typeface="Arial" pitchFamily="34" charset="0"/>
                <a:ea typeface="ＭＳ Ｐゴシック" pitchFamily="34" charset="-128"/>
              </a:rPr>
              <a:t> </a:t>
            </a:r>
            <a:r>
              <a:rPr lang="de-DE" baseline="0" dirty="0" err="1" smtClean="0">
                <a:latin typeface="Arial" pitchFamily="34" charset="0"/>
                <a:ea typeface="ＭＳ Ｐゴシック" pitchFamily="34" charset="-128"/>
              </a:rPr>
              <a:t>our</a:t>
            </a:r>
            <a:r>
              <a:rPr lang="de-DE" baseline="0" dirty="0" smtClean="0">
                <a:latin typeface="Arial" pitchFamily="34" charset="0"/>
                <a:ea typeface="ＭＳ Ｐゴシック" pitchFamily="34" charset="-128"/>
              </a:rPr>
              <a:t> </a:t>
            </a:r>
            <a:r>
              <a:rPr lang="sr-Cyrl-RS" baseline="0" dirty="0" smtClean="0">
                <a:latin typeface="Arial" pitchFamily="34" charset="0"/>
                <a:ea typeface="ＭＳ Ｐゴシック" pitchFamily="34" charset="-128"/>
              </a:rPr>
              <a:t>recent work</a:t>
            </a:r>
            <a:r>
              <a:rPr lang="de-DE" baseline="0" dirty="0" smtClean="0">
                <a:latin typeface="Arial" pitchFamily="34" charset="0"/>
                <a:ea typeface="ＭＳ Ｐゴシック" pitchFamily="34" charset="-128"/>
              </a:rPr>
              <a:t>.</a:t>
            </a:r>
          </a:p>
          <a:p>
            <a:pPr eaLnBrk="1" hangingPunct="1"/>
            <a:endParaRPr lang="de-DE" baseline="0" dirty="0" smtClean="0">
              <a:latin typeface="Arial" pitchFamily="34" charset="0"/>
              <a:ea typeface="ＭＳ Ｐゴシック" pitchFamily="34" charset="-128"/>
            </a:endParaRPr>
          </a:p>
          <a:p>
            <a:pPr eaLnBrk="1" hangingPunct="1"/>
            <a:r>
              <a:rPr lang="de-DE" baseline="0" dirty="0" smtClean="0">
                <a:latin typeface="Arial" pitchFamily="34" charset="0"/>
                <a:ea typeface="ＭＳ Ｐゴシック" pitchFamily="34" charset="-128"/>
              </a:rPr>
              <a:t>This </a:t>
            </a:r>
            <a:r>
              <a:rPr lang="de-DE" baseline="0" dirty="0" err="1" smtClean="0">
                <a:latin typeface="Arial" pitchFamily="34" charset="0"/>
                <a:ea typeface="ＭＳ Ｐゴシック" pitchFamily="34" charset="-128"/>
              </a:rPr>
              <a:t>work</a:t>
            </a:r>
            <a:r>
              <a:rPr lang="de-DE" baseline="0" dirty="0" smtClean="0">
                <a:latin typeface="Arial" pitchFamily="34" charset="0"/>
                <a:ea typeface="ＭＳ Ｐゴシック" pitchFamily="34" charset="-128"/>
              </a:rPr>
              <a:t> </a:t>
            </a:r>
            <a:r>
              <a:rPr lang="de-DE" baseline="0" dirty="0" err="1" smtClean="0">
                <a:latin typeface="Arial" pitchFamily="34" charset="0"/>
                <a:ea typeface="ＭＳ Ｐゴシック" pitchFamily="34" charset="-128"/>
              </a:rPr>
              <a:t>is</a:t>
            </a:r>
            <a:r>
              <a:rPr lang="de-DE" baseline="0" dirty="0" smtClean="0">
                <a:latin typeface="Arial" pitchFamily="34" charset="0"/>
                <a:ea typeface="ＭＳ Ｐゴシック" pitchFamily="34" charset="-128"/>
              </a:rPr>
              <a:t> </a:t>
            </a:r>
            <a:r>
              <a:rPr lang="de-DE" baseline="0" dirty="0" err="1" smtClean="0">
                <a:latin typeface="Arial" pitchFamily="34" charset="0"/>
                <a:ea typeface="ＭＳ Ｐゴシック" pitchFamily="34" charset="-128"/>
              </a:rPr>
              <a:t>part</a:t>
            </a:r>
            <a:r>
              <a:rPr lang="de-DE" baseline="0" dirty="0" smtClean="0">
                <a:latin typeface="Arial" pitchFamily="34" charset="0"/>
                <a:ea typeface="ＭＳ Ｐゴシック" pitchFamily="34" charset="-128"/>
              </a:rPr>
              <a:t> </a:t>
            </a:r>
            <a:r>
              <a:rPr lang="de-DE" baseline="0" dirty="0" err="1" smtClean="0">
                <a:latin typeface="Arial" pitchFamily="34" charset="0"/>
                <a:ea typeface="ＭＳ Ｐゴシック" pitchFamily="34" charset="-128"/>
              </a:rPr>
              <a:t>of</a:t>
            </a:r>
            <a:r>
              <a:rPr lang="de-DE" baseline="0" dirty="0" smtClean="0">
                <a:latin typeface="Arial" pitchFamily="34" charset="0"/>
                <a:ea typeface="ＭＳ Ｐゴシック" pitchFamily="34" charset="-128"/>
              </a:rPr>
              <a:t> HARMONIA </a:t>
            </a:r>
            <a:r>
              <a:rPr lang="de-DE" baseline="0" dirty="0" err="1" smtClean="0">
                <a:latin typeface="Arial" pitchFamily="34" charset="0"/>
                <a:ea typeface="ＭＳ Ｐゴシック" pitchFamily="34" charset="-128"/>
              </a:rPr>
              <a:t>research</a:t>
            </a:r>
            <a:r>
              <a:rPr lang="de-DE" baseline="0" dirty="0" smtClean="0">
                <a:latin typeface="Arial" pitchFamily="34" charset="0"/>
                <a:ea typeface="ＭＳ Ｐゴシック" pitchFamily="34" charset="-128"/>
              </a:rPr>
              <a:t> </a:t>
            </a:r>
            <a:r>
              <a:rPr lang="de-DE" baseline="0" dirty="0" err="1" smtClean="0">
                <a:latin typeface="Arial" pitchFamily="34" charset="0"/>
                <a:ea typeface="ＭＳ Ｐゴシック" pitchFamily="34" charset="-128"/>
              </a:rPr>
              <a:t>project</a:t>
            </a:r>
            <a:r>
              <a:rPr lang="de-DE" baseline="0" dirty="0" smtClean="0">
                <a:latin typeface="Arial" pitchFamily="34" charset="0"/>
                <a:ea typeface="ＭＳ Ｐゴシック" pitchFamily="34" charset="-128"/>
              </a:rPr>
              <a:t> </a:t>
            </a:r>
            <a:r>
              <a:rPr lang="de-DE" baseline="0" dirty="0" err="1" smtClean="0">
                <a:latin typeface="Arial" pitchFamily="34" charset="0"/>
                <a:ea typeface="ＭＳ Ｐゴシック" pitchFamily="34" charset="-128"/>
              </a:rPr>
              <a:t>which</a:t>
            </a:r>
            <a:r>
              <a:rPr lang="de-DE" baseline="0" dirty="0" smtClean="0">
                <a:latin typeface="Arial" pitchFamily="34" charset="0"/>
                <a:ea typeface="ＭＳ Ｐゴシック" pitchFamily="34" charset="-128"/>
              </a:rPr>
              <a:t> </a:t>
            </a:r>
            <a:r>
              <a:rPr lang="de-DE" baseline="0" dirty="0" err="1" smtClean="0">
                <a:latin typeface="Arial" pitchFamily="34" charset="0"/>
                <a:ea typeface="ＭＳ Ｐゴシック" pitchFamily="34" charset="-128"/>
              </a:rPr>
              <a:t>focuses</a:t>
            </a:r>
            <a:r>
              <a:rPr lang="de-DE" baseline="0" dirty="0" smtClean="0">
                <a:latin typeface="Arial" pitchFamily="34" charset="0"/>
                <a:ea typeface="ＭＳ Ｐゴシック" pitchFamily="34" charset="-128"/>
              </a:rPr>
              <a:t> on </a:t>
            </a:r>
            <a:r>
              <a:rPr lang="de-DE" baseline="0" dirty="0" err="1" smtClean="0">
                <a:latin typeface="Arial" pitchFamily="34" charset="0"/>
                <a:ea typeface="ＭＳ Ｐゴシック" pitchFamily="34" charset="-128"/>
              </a:rPr>
              <a:t>hardware</a:t>
            </a:r>
            <a:r>
              <a:rPr lang="de-DE" baseline="0" dirty="0" smtClean="0">
                <a:latin typeface="Arial" pitchFamily="34" charset="0"/>
                <a:ea typeface="ＭＳ Ｐゴシック" pitchFamily="34" charset="-128"/>
              </a:rPr>
              <a:t> </a:t>
            </a:r>
            <a:r>
              <a:rPr lang="de-DE" baseline="0" dirty="0" err="1" smtClean="0">
                <a:latin typeface="Arial" pitchFamily="34" charset="0"/>
                <a:ea typeface="ＭＳ Ｐゴシック" pitchFamily="34" charset="-128"/>
              </a:rPr>
              <a:t>monitoring</a:t>
            </a:r>
            <a:r>
              <a:rPr lang="de-DE" baseline="0" dirty="0" smtClean="0">
                <a:latin typeface="Arial" pitchFamily="34" charset="0"/>
                <a:ea typeface="ＭＳ Ｐゴシック" pitchFamily="34" charset="-128"/>
              </a:rPr>
              <a:t> </a:t>
            </a:r>
            <a:r>
              <a:rPr lang="de-DE" baseline="0" dirty="0" err="1" smtClean="0">
                <a:latin typeface="Arial" pitchFamily="34" charset="0"/>
                <a:ea typeface="ＭＳ Ｐゴシック" pitchFamily="34" charset="-128"/>
              </a:rPr>
              <a:t>for</a:t>
            </a:r>
            <a:r>
              <a:rPr lang="de-DE" baseline="0" dirty="0" smtClean="0">
                <a:latin typeface="Arial" pitchFamily="34" charset="0"/>
                <a:ea typeface="ＭＳ Ｐゴシック" pitchFamily="34" charset="-128"/>
              </a:rPr>
              <a:t> </a:t>
            </a:r>
            <a:r>
              <a:rPr lang="de-DE" baseline="0" dirty="0" err="1" smtClean="0">
                <a:latin typeface="Arial" pitchFamily="34" charset="0"/>
                <a:ea typeface="ＭＳ Ｐゴシック" pitchFamily="34" charset="-128"/>
              </a:rPr>
              <a:t>automotive</a:t>
            </a:r>
            <a:r>
              <a:rPr lang="de-DE" baseline="0" dirty="0" smtClean="0">
                <a:latin typeface="Arial" pitchFamily="34" charset="0"/>
                <a:ea typeface="ＭＳ Ｐゴシック" pitchFamily="34" charset="-128"/>
              </a:rPr>
              <a:t> </a:t>
            </a:r>
            <a:r>
              <a:rPr lang="de-DE" baseline="0" dirty="0" err="1" smtClean="0">
                <a:latin typeface="Arial" pitchFamily="34" charset="0"/>
                <a:ea typeface="ＭＳ Ｐゴシック" pitchFamily="34" charset="-128"/>
              </a:rPr>
              <a:t>domain</a:t>
            </a:r>
            <a:r>
              <a:rPr lang="de-DE" baseline="0" dirty="0" smtClean="0">
                <a:latin typeface="Arial" pitchFamily="34" charset="0"/>
                <a:ea typeface="ＭＳ Ｐゴシック" pitchFamily="34" charset="-128"/>
              </a:rPr>
              <a:t>.</a:t>
            </a:r>
            <a:endParaRPr lang="de-DE" baseline="0" dirty="0"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AT" baseline="0" dirty="0" smtClean="0"/>
              <a:t>We </a:t>
            </a:r>
            <a:r>
              <a:rPr lang="de-AT" baseline="0" dirty="0" err="1" smtClean="0"/>
              <a:t>need</a:t>
            </a:r>
            <a:r>
              <a:rPr lang="de-AT" baseline="0" dirty="0" smtClean="0"/>
              <a:t> distance </a:t>
            </a:r>
            <a:r>
              <a:rPr lang="de-AT" baseline="0" dirty="0" err="1" smtClean="0"/>
              <a:t>measure</a:t>
            </a:r>
            <a:endParaRPr lang="de-AT"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AT" baseline="0" dirty="0" err="1" smtClean="0"/>
              <a:t>takes</a:t>
            </a:r>
            <a:r>
              <a:rPr lang="de-AT" baseline="0" dirty="0" smtClean="0"/>
              <a:t> </a:t>
            </a:r>
            <a:r>
              <a:rPr lang="de-AT" baseline="0" dirty="0" err="1" smtClean="0"/>
              <a:t>into</a:t>
            </a:r>
            <a:r>
              <a:rPr lang="de-AT" baseline="0" dirty="0" smtClean="0"/>
              <a:t> </a:t>
            </a:r>
            <a:r>
              <a:rPr lang="de-AT" baseline="0" dirty="0" err="1" smtClean="0"/>
              <a:t>account</a:t>
            </a:r>
            <a:r>
              <a:rPr lang="de-AT" baseline="0" dirty="0" smtClean="0"/>
              <a:t> </a:t>
            </a:r>
            <a:r>
              <a:rPr lang="de-AT" baseline="0" dirty="0" err="1" smtClean="0"/>
              <a:t>both</a:t>
            </a:r>
            <a:r>
              <a:rPr lang="de-AT" baseline="0" dirty="0" smtClean="0"/>
              <a:t> </a:t>
            </a:r>
            <a:r>
              <a:rPr lang="de-AT" baseline="0" dirty="0" err="1" smtClean="0"/>
              <a:t>space</a:t>
            </a:r>
            <a:r>
              <a:rPr lang="de-AT" baseline="0" dirty="0" smtClean="0"/>
              <a:t> </a:t>
            </a:r>
            <a:r>
              <a:rPr lang="de-AT" baseline="0" dirty="0" err="1" smtClean="0"/>
              <a:t>and</a:t>
            </a:r>
            <a:r>
              <a:rPr lang="de-AT" baseline="0" dirty="0" smtClean="0"/>
              <a:t> time.</a:t>
            </a:r>
          </a:p>
          <a:p>
            <a:pPr marL="0" marR="0" indent="0" algn="l" defTabSz="914400" rtl="0" eaLnBrk="0" fontAlgn="base" latinLnBrk="0" hangingPunct="0">
              <a:lnSpc>
                <a:spcPct val="100000"/>
              </a:lnSpc>
              <a:spcBef>
                <a:spcPct val="30000"/>
              </a:spcBef>
              <a:spcAft>
                <a:spcPct val="0"/>
              </a:spcAft>
              <a:buClrTx/>
              <a:buSzTx/>
              <a:buFontTx/>
              <a:buNone/>
              <a:tabLst/>
              <a:defRPr/>
            </a:pPr>
            <a:endParaRPr lang="de-AT"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AT" dirty="0" smtClean="0"/>
              <a:t>We</a:t>
            </a:r>
            <a:r>
              <a:rPr lang="de-AT" baseline="0" dirty="0" smtClean="0"/>
              <a:t> were inspired by Skorokhod distance – this distance </a:t>
            </a:r>
            <a:r>
              <a:rPr lang="de-AT" baseline="0" dirty="0" err="1" smtClean="0"/>
              <a:t>tries</a:t>
            </a:r>
            <a:r>
              <a:rPr lang="de-AT" baseline="0" dirty="0" smtClean="0"/>
              <a:t> </a:t>
            </a:r>
            <a:r>
              <a:rPr lang="de-AT" baseline="0" dirty="0" err="1" smtClean="0"/>
              <a:t>to</a:t>
            </a:r>
            <a:r>
              <a:rPr lang="de-AT" baseline="0" dirty="0" smtClean="0"/>
              <a:t> </a:t>
            </a:r>
            <a:r>
              <a:rPr lang="de-AT" baseline="0" dirty="0" err="1" smtClean="0"/>
              <a:t>minimize</a:t>
            </a:r>
            <a:r>
              <a:rPr lang="de-AT" baseline="0" dirty="0" smtClean="0"/>
              <a:t> </a:t>
            </a:r>
            <a:r>
              <a:rPr lang="de-AT" baseline="0" dirty="0" err="1" smtClean="0"/>
              <a:t>pointwise</a:t>
            </a:r>
            <a:r>
              <a:rPr lang="de-AT" baseline="0" dirty="0" smtClean="0"/>
              <a:t> distance</a:t>
            </a:r>
          </a:p>
          <a:p>
            <a:pPr marL="0" marR="0" indent="0" algn="l" defTabSz="914400" rtl="0" eaLnBrk="0" fontAlgn="base" latinLnBrk="0" hangingPunct="0">
              <a:lnSpc>
                <a:spcPct val="100000"/>
              </a:lnSpc>
              <a:spcBef>
                <a:spcPct val="30000"/>
              </a:spcBef>
              <a:spcAft>
                <a:spcPct val="0"/>
              </a:spcAft>
              <a:buClrTx/>
              <a:buSzTx/>
              <a:buFontTx/>
              <a:buNone/>
              <a:tabLst/>
              <a:defRPr/>
            </a:pPr>
            <a:r>
              <a:rPr lang="de-AT" baseline="0" dirty="0" err="1" smtClean="0"/>
              <a:t>between</a:t>
            </a:r>
            <a:r>
              <a:rPr lang="de-AT" baseline="0" dirty="0" smtClean="0"/>
              <a:t> </a:t>
            </a:r>
            <a:r>
              <a:rPr lang="de-AT" baseline="0" dirty="0" err="1" smtClean="0"/>
              <a:t>two</a:t>
            </a:r>
            <a:r>
              <a:rPr lang="de-AT" baseline="0" dirty="0" smtClean="0"/>
              <a:t> </a:t>
            </a:r>
            <a:r>
              <a:rPr lang="de-AT" baseline="0" dirty="0" err="1" smtClean="0"/>
              <a:t>signals</a:t>
            </a:r>
            <a:r>
              <a:rPr lang="de-AT" baseline="0" dirty="0" smtClean="0"/>
              <a:t> by </a:t>
            </a:r>
            <a:r>
              <a:rPr lang="de-AT" baseline="0" dirty="0" err="1" smtClean="0"/>
              <a:t>applying</a:t>
            </a:r>
            <a:r>
              <a:rPr lang="de-AT" baseline="0" dirty="0" smtClean="0"/>
              <a:t> a </a:t>
            </a:r>
            <a:r>
              <a:rPr lang="de-AT" baseline="0" dirty="0" err="1" smtClean="0"/>
              <a:t>continous</a:t>
            </a:r>
            <a:r>
              <a:rPr lang="de-AT" baseline="0" dirty="0" smtClean="0"/>
              <a:t> </a:t>
            </a:r>
            <a:r>
              <a:rPr lang="de-AT" baseline="0" dirty="0" err="1" smtClean="0"/>
              <a:t>bijective</a:t>
            </a:r>
            <a:r>
              <a:rPr lang="de-AT" baseline="0" dirty="0" smtClean="0"/>
              <a:t> </a:t>
            </a:r>
            <a:r>
              <a:rPr lang="de-AT" baseline="0" dirty="0" err="1" smtClean="0"/>
              <a:t>retiming</a:t>
            </a:r>
            <a:r>
              <a:rPr lang="de-AT" baseline="0" dirty="0" smtClean="0"/>
              <a:t> </a:t>
            </a:r>
            <a:r>
              <a:rPr lang="de-AT" baseline="0" dirty="0" err="1" smtClean="0"/>
              <a:t>function</a:t>
            </a:r>
            <a:r>
              <a:rPr lang="de-AT" baseline="0" dirty="0" smtClean="0"/>
              <a:t>. </a:t>
            </a:r>
            <a:endParaRPr lang="de-AT"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AT" b="1" baseline="0" dirty="0" smtClean="0"/>
              <a:t>The Skorokhod distance </a:t>
            </a:r>
            <a:r>
              <a:rPr lang="de-AT" b="1" baseline="0" dirty="0" err="1" smtClean="0"/>
              <a:t>definition</a:t>
            </a:r>
            <a:r>
              <a:rPr lang="de-AT" b="1" baseline="0" dirty="0" smtClean="0"/>
              <a:t> </a:t>
            </a:r>
            <a:r>
              <a:rPr lang="de-AT" b="1" baseline="0" dirty="0" err="1" smtClean="0"/>
              <a:t>minimizes</a:t>
            </a:r>
            <a:r>
              <a:rPr lang="de-AT" b="1" baseline="0" dirty="0" smtClean="0"/>
              <a:t> </a:t>
            </a:r>
            <a:r>
              <a:rPr lang="de-AT" b="1" baseline="0" dirty="0" err="1" smtClean="0"/>
              <a:t>pointwise</a:t>
            </a:r>
            <a:r>
              <a:rPr lang="de-AT" b="1" baseline="0" dirty="0" smtClean="0"/>
              <a:t> distance, </a:t>
            </a:r>
            <a:r>
              <a:rPr lang="de-AT" b="1" baseline="0" dirty="0" err="1" smtClean="0"/>
              <a:t>assuring</a:t>
            </a:r>
            <a:r>
              <a:rPr lang="de-AT" b="1" baseline="0" dirty="0" smtClean="0"/>
              <a:t> </a:t>
            </a:r>
            <a:r>
              <a:rPr lang="de-AT" b="1" baseline="0" dirty="0" err="1" smtClean="0"/>
              <a:t>it</a:t>
            </a:r>
            <a:r>
              <a:rPr lang="de-AT" b="1" baseline="0" dirty="0" smtClean="0"/>
              <a:t> </a:t>
            </a:r>
            <a:r>
              <a:rPr lang="de-AT" b="1" baseline="0" dirty="0" err="1" smtClean="0"/>
              <a:t>is</a:t>
            </a:r>
            <a:r>
              <a:rPr lang="de-AT" b="1" baseline="0" dirty="0" smtClean="0"/>
              <a:t> </a:t>
            </a:r>
            <a:r>
              <a:rPr lang="de-AT" b="1" baseline="0" dirty="0" err="1" smtClean="0"/>
              <a:t>less</a:t>
            </a:r>
            <a:r>
              <a:rPr lang="de-AT" b="1" baseline="0" dirty="0" smtClean="0"/>
              <a:t> </a:t>
            </a:r>
            <a:r>
              <a:rPr lang="de-AT" b="1" baseline="0" dirty="0" err="1" smtClean="0"/>
              <a:t>than</a:t>
            </a:r>
            <a:r>
              <a:rPr lang="de-AT" b="1" baseline="0" dirty="0" smtClean="0"/>
              <a:t> </a:t>
            </a:r>
            <a:r>
              <a:rPr lang="de-AT" b="1" baseline="0" dirty="0" err="1" smtClean="0"/>
              <a:t>the</a:t>
            </a:r>
            <a:endParaRPr lang="de-AT"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AT" b="1" baseline="0" dirty="0" err="1" smtClean="0"/>
              <a:t>Cost</a:t>
            </a:r>
            <a:r>
              <a:rPr lang="de-AT" b="1" baseline="0" dirty="0" smtClean="0"/>
              <a:t> </a:t>
            </a:r>
            <a:r>
              <a:rPr lang="de-AT" b="1" baseline="0" dirty="0" err="1" smtClean="0"/>
              <a:t>introduced</a:t>
            </a:r>
            <a:r>
              <a:rPr lang="de-AT" b="1" baseline="0" dirty="0" smtClean="0"/>
              <a:t> by </a:t>
            </a:r>
            <a:r>
              <a:rPr lang="de-AT" b="1" baseline="0" dirty="0" err="1" smtClean="0"/>
              <a:t>the</a:t>
            </a:r>
            <a:r>
              <a:rPr lang="de-AT" b="1" baseline="0" dirty="0" smtClean="0"/>
              <a:t> </a:t>
            </a:r>
            <a:r>
              <a:rPr lang="de-AT" b="1" baseline="0" dirty="0" err="1" smtClean="0"/>
              <a:t>distortion</a:t>
            </a:r>
            <a:r>
              <a:rPr lang="de-AT" b="1" baseline="0" dirty="0" smtClean="0"/>
              <a:t>. In </a:t>
            </a:r>
            <a:r>
              <a:rPr lang="de-AT" b="1" baseline="0" dirty="0" err="1" smtClean="0"/>
              <a:t>other</a:t>
            </a:r>
            <a:r>
              <a:rPr lang="de-AT" b="1" baseline="0" dirty="0" smtClean="0"/>
              <a:t> </a:t>
            </a:r>
            <a:r>
              <a:rPr lang="de-AT" b="1" baseline="0" dirty="0" err="1" smtClean="0"/>
              <a:t>words</a:t>
            </a:r>
            <a:r>
              <a:rPr lang="de-AT" b="1" baseline="0" dirty="0" smtClean="0"/>
              <a:t> , </a:t>
            </a:r>
            <a:r>
              <a:rPr lang="de-AT" b="1" baseline="0" dirty="0" err="1" smtClean="0"/>
              <a:t>penalty</a:t>
            </a:r>
            <a:r>
              <a:rPr lang="de-AT" b="1" baseline="0" dirty="0" smtClean="0"/>
              <a:t> </a:t>
            </a:r>
            <a:r>
              <a:rPr lang="de-AT" b="1" baseline="0" dirty="0" err="1" smtClean="0"/>
              <a:t>for</a:t>
            </a:r>
            <a:r>
              <a:rPr lang="de-AT" b="1" baseline="0" dirty="0" smtClean="0"/>
              <a:t> </a:t>
            </a:r>
            <a:r>
              <a:rPr lang="de-AT" b="1" baseline="0" dirty="0" err="1" smtClean="0"/>
              <a:t>introducing</a:t>
            </a:r>
            <a:r>
              <a:rPr lang="de-AT" b="1" baseline="0" dirty="0" smtClean="0"/>
              <a:t> </a:t>
            </a:r>
            <a:r>
              <a:rPr lang="de-AT" b="1" baseline="0" dirty="0" err="1" smtClean="0"/>
              <a:t>timing</a:t>
            </a:r>
            <a:r>
              <a:rPr lang="de-AT" b="1" baseline="0" dirty="0" smtClean="0"/>
              <a:t> </a:t>
            </a:r>
            <a:r>
              <a:rPr lang="de-AT" b="1" baseline="0" dirty="0" err="1" smtClean="0"/>
              <a:t>distortion</a:t>
            </a:r>
            <a:endParaRPr lang="de-AT"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AT" b="1" baseline="0" dirty="0" smtClean="0"/>
              <a:t>Must not </a:t>
            </a:r>
            <a:r>
              <a:rPr lang="de-AT" b="1" baseline="0" dirty="0" err="1" smtClean="0"/>
              <a:t>override</a:t>
            </a:r>
            <a:r>
              <a:rPr lang="de-AT" b="1" baseline="0" dirty="0" smtClean="0"/>
              <a:t> </a:t>
            </a:r>
            <a:r>
              <a:rPr lang="de-AT" b="1" baseline="0" dirty="0" err="1" smtClean="0"/>
              <a:t>achieved</a:t>
            </a:r>
            <a:r>
              <a:rPr lang="de-AT" b="1" baseline="0" dirty="0" smtClean="0"/>
              <a:t> </a:t>
            </a:r>
            <a:r>
              <a:rPr lang="de-AT" b="1" baseline="0" dirty="0" err="1" smtClean="0"/>
              <a:t>cost</a:t>
            </a:r>
            <a:r>
              <a:rPr lang="de-AT" b="1" baseline="0" dirty="0" smtClean="0"/>
              <a:t> </a:t>
            </a:r>
            <a:r>
              <a:rPr lang="de-AT" b="1" baseline="0" dirty="0" err="1" smtClean="0"/>
              <a:t>savings</a:t>
            </a:r>
            <a:r>
              <a:rPr lang="de-AT" b="1" baseline="0" dirty="0" smtClean="0"/>
              <a:t> in </a:t>
            </a:r>
            <a:r>
              <a:rPr lang="de-AT" b="1" baseline="0" dirty="0" err="1" smtClean="0"/>
              <a:t>pointwise</a:t>
            </a:r>
            <a:r>
              <a:rPr lang="de-AT" b="1" baseline="0" dirty="0" smtClean="0"/>
              <a:t> distance.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de-AT"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AT" baseline="0" dirty="0" err="1" smtClean="0"/>
              <a:t>However</a:t>
            </a:r>
            <a:r>
              <a:rPr lang="de-AT" baseline="0" dirty="0" smtClean="0"/>
              <a:t>, such distance </a:t>
            </a:r>
            <a:r>
              <a:rPr lang="de-AT" baseline="0" dirty="0" err="1" smtClean="0"/>
              <a:t>is</a:t>
            </a:r>
            <a:r>
              <a:rPr lang="de-AT" baseline="0" dirty="0" smtClean="0"/>
              <a:t> </a:t>
            </a:r>
            <a:r>
              <a:rPr lang="de-AT" baseline="0" dirty="0" err="1" smtClean="0"/>
              <a:t>defined</a:t>
            </a:r>
            <a:r>
              <a:rPr lang="de-AT" baseline="0" dirty="0" smtClean="0"/>
              <a:t> </a:t>
            </a:r>
            <a:r>
              <a:rPr lang="de-AT" baseline="0" dirty="0" err="1" smtClean="0"/>
              <a:t>for</a:t>
            </a:r>
            <a:r>
              <a:rPr lang="de-AT" baseline="0" dirty="0" smtClean="0"/>
              <a:t> </a:t>
            </a:r>
            <a:r>
              <a:rPr lang="de-AT" baseline="0" dirty="0" err="1" smtClean="0"/>
              <a:t>continous</a:t>
            </a:r>
            <a:r>
              <a:rPr lang="de-AT" baseline="0" dirty="0" smtClean="0"/>
              <a:t> </a:t>
            </a:r>
            <a:r>
              <a:rPr lang="de-AT" baseline="0" dirty="0" err="1" smtClean="0"/>
              <a:t>signals</a:t>
            </a:r>
            <a:r>
              <a:rPr lang="de-AT"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noProof="0" dirty="0" smtClean="0">
              <a:solidFill>
                <a:schemeClr val="tx1"/>
              </a:solidFill>
              <a:latin typeface="Arial" pitchFamily="-65"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We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base</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our</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metrics</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on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Weighted</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edit</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distance. </a:t>
            </a:r>
            <a:r>
              <a:rPr lang="en-US" sz="1200" b="0" i="0" u="none" strike="noStrike" kern="1200" baseline="0" noProof="0" dirty="0" smtClean="0">
                <a:solidFill>
                  <a:schemeClr val="tx1"/>
                </a:solidFill>
                <a:latin typeface="Arial" pitchFamily="-65" charset="0"/>
                <a:ea typeface="ＭＳ Ｐゴシック" pitchFamily="-65" charset="-128"/>
                <a:cs typeface="ＭＳ Ｐゴシック" pitchFamily="-65" charset="-128"/>
              </a:rPr>
              <a:t>We</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allow</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three</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operations</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on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symbols</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INS, DEL, SUB.</a:t>
            </a:r>
          </a:p>
          <a:p>
            <a:pPr marL="0" marR="0" indent="0" algn="l" defTabSz="914400" rtl="0" eaLnBrk="0" fontAlgn="base" latinLnBrk="0" hangingPunct="0">
              <a:lnSpc>
                <a:spcPct val="100000"/>
              </a:lnSpc>
              <a:spcBef>
                <a:spcPct val="30000"/>
              </a:spcBef>
              <a:spcAft>
                <a:spcPct val="0"/>
              </a:spcAft>
              <a:buClrTx/>
              <a:buSzTx/>
              <a:buFontTx/>
              <a:buNone/>
              <a:tabLst/>
              <a:defRPr/>
            </a:pP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Insert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and</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delete</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operations</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assume</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insert</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deleting</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symbol</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from</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the</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input</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sequence</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therefore</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affecting</a:t>
            </a:r>
            <a:endPar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Time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domain</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as</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well</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Substitutions</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simply</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replaces</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symbol</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with</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another</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one</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affecting</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only</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the</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value</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domain</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The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value</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domain</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of</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digital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signals</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is</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1" i="0" u="none" strike="noStrike" kern="1200" baseline="0" dirty="0" err="1" smtClean="0">
                <a:solidFill>
                  <a:schemeClr val="tx1"/>
                </a:solidFill>
                <a:latin typeface="Arial" pitchFamily="-65" charset="0"/>
                <a:ea typeface="ＭＳ Ｐゴシック" pitchFamily="-65" charset="-128"/>
                <a:cs typeface="ＭＳ Ｐゴシック" pitchFamily="-65" charset="-128"/>
              </a:rPr>
              <a:t>ordered</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The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substitution</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cost</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shall</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take</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into</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account</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the</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actual</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Difference</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between</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signals</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a:t>
            </a:r>
            <a:r>
              <a:rPr lang="de-AT" sz="1200" b="0" i="0" u="none" strike="noStrike" kern="1200" baseline="0" dirty="0" err="1" smtClean="0">
                <a:solidFill>
                  <a:schemeClr val="tx1"/>
                </a:solidFill>
                <a:latin typeface="Arial" pitchFamily="-65" charset="0"/>
                <a:ea typeface="ＭＳ Ｐゴシック" pitchFamily="-65" charset="-128"/>
                <a:cs typeface="ＭＳ Ｐゴシック" pitchFamily="-65" charset="-128"/>
              </a:rPr>
              <a:t>values</a:t>
            </a:r>
            <a:r>
              <a:rPr lang="de-AT"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Arial" pitchFamily="-65" charset="0"/>
              <a:ea typeface="ＭＳ Ｐゴシック" pitchFamily="-65" charset="-128"/>
              <a:cs typeface="ＭＳ Ｐゴシック" pitchFamily="-65" charset="-128"/>
            </a:endParaRPr>
          </a:p>
          <a:p>
            <a:r>
              <a:rPr lang="en-US" sz="1200" b="1" i="0" u="none" strike="noStrike" kern="1200" baseline="0" dirty="0" smtClean="0">
                <a:solidFill>
                  <a:schemeClr val="tx1"/>
                </a:solidFill>
                <a:latin typeface="Arial" pitchFamily="-65" charset="0"/>
                <a:ea typeface="ＭＳ Ｐゴシック" pitchFamily="-65" charset="-128"/>
              </a:rPr>
              <a:t>The WED has similar concept like </a:t>
            </a:r>
            <a:r>
              <a:rPr lang="en-US" sz="1200" b="1" i="0" u="none" strike="noStrike" kern="1200" baseline="0" dirty="0" err="1" smtClean="0">
                <a:solidFill>
                  <a:schemeClr val="tx1"/>
                </a:solidFill>
                <a:latin typeface="Arial" pitchFamily="-65" charset="0"/>
                <a:ea typeface="ＭＳ Ｐゴシック" pitchFamily="-65" charset="-128"/>
              </a:rPr>
              <a:t>Skorokhod</a:t>
            </a:r>
            <a:r>
              <a:rPr lang="en-US" sz="1200" b="1" i="0" u="none" strike="noStrike" kern="1200" baseline="0" dirty="0" smtClean="0">
                <a:solidFill>
                  <a:schemeClr val="tx1"/>
                </a:solidFill>
                <a:latin typeface="Arial" pitchFamily="-65" charset="0"/>
                <a:ea typeface="ＭＳ Ｐゴシック" pitchFamily="-65" charset="-128"/>
              </a:rPr>
              <a:t> – it will try to minimize pointwise distance described by substitution costs, by </a:t>
            </a:r>
          </a:p>
          <a:p>
            <a:r>
              <a:rPr lang="en-US" sz="1200" b="1" i="0" u="none" strike="noStrike" kern="1200" baseline="0" dirty="0" smtClean="0">
                <a:solidFill>
                  <a:schemeClr val="tx1"/>
                </a:solidFill>
                <a:latin typeface="Arial" pitchFamily="-65" charset="0"/>
                <a:ea typeface="ＭＳ Ｐゴシック" pitchFamily="-65" charset="-128"/>
              </a:rPr>
              <a:t>allowing time distortion operations INS/DEL. Like in </a:t>
            </a:r>
            <a:r>
              <a:rPr lang="en-US" sz="1200" b="1" i="0" u="none" strike="noStrike" kern="1200" baseline="0" dirty="0" err="1" smtClean="0">
                <a:solidFill>
                  <a:schemeClr val="tx1"/>
                </a:solidFill>
                <a:latin typeface="Arial" pitchFamily="-65" charset="0"/>
                <a:ea typeface="ＭＳ Ｐゴシック" pitchFamily="-65" charset="-128"/>
              </a:rPr>
              <a:t>Skorokhod</a:t>
            </a:r>
            <a:r>
              <a:rPr lang="en-US" sz="1200" b="1" i="0" u="none" strike="noStrike" kern="1200" baseline="0" dirty="0" smtClean="0">
                <a:solidFill>
                  <a:schemeClr val="tx1"/>
                </a:solidFill>
                <a:latin typeface="Arial" pitchFamily="-65" charset="0"/>
                <a:ea typeface="ＭＳ Ｐゴシック" pitchFamily="-65" charset="-128"/>
              </a:rPr>
              <a:t>, WED also </a:t>
            </a:r>
          </a:p>
          <a:p>
            <a:r>
              <a:rPr lang="en-US" sz="1200" b="1" i="0" u="none" strike="noStrike" kern="1200" baseline="0" dirty="0" smtClean="0">
                <a:solidFill>
                  <a:schemeClr val="tx1"/>
                </a:solidFill>
                <a:latin typeface="Arial" pitchFamily="-65" charset="0"/>
                <a:ea typeface="ＭＳ Ｐゴシック" pitchFamily="-65" charset="-128"/>
              </a:rPr>
              <a:t>optimizes over time distortion cost. Penalty for using time distortion operations must be less than cost achieved using </a:t>
            </a:r>
            <a:r>
              <a:rPr lang="en-US" sz="1200" b="1" i="0" u="none" strike="noStrike" kern="1200" baseline="0" smtClean="0">
                <a:solidFill>
                  <a:schemeClr val="tx1"/>
                </a:solidFill>
                <a:latin typeface="Arial" pitchFamily="-65" charset="0"/>
                <a:ea typeface="ＭＳ Ｐゴシック" pitchFamily="-65" charset="-128"/>
              </a:rPr>
              <a:t>only substitution.</a:t>
            </a:r>
            <a:endParaRPr lang="en-US" sz="1200" b="1" i="0" u="none" strike="noStrike" kern="1200" baseline="0" dirty="0" smtClean="0">
              <a:solidFill>
                <a:schemeClr val="tx1"/>
              </a:solidFill>
              <a:latin typeface="Arial" pitchFamily="-65" charset="0"/>
              <a:ea typeface="ＭＳ Ｐゴシック" pitchFamily="-65" charset="-128"/>
            </a:endParaRPr>
          </a:p>
          <a:p>
            <a:endParaRPr lang="en-US" sz="1200" b="0" i="0" u="none" strike="noStrike" kern="1200" baseline="0" dirty="0" smtClean="0">
              <a:solidFill>
                <a:schemeClr val="tx1"/>
              </a:solidFill>
              <a:latin typeface="Arial" pitchFamily="-65" charset="0"/>
              <a:ea typeface="ＭＳ Ｐゴシック" pitchFamily="-65" charset="-128"/>
            </a:endParaRPr>
          </a:p>
          <a:p>
            <a:r>
              <a:rPr lang="en-US" sz="1200" b="0" i="0" u="none" strike="noStrike" kern="1200" baseline="0" dirty="0" smtClean="0">
                <a:solidFill>
                  <a:schemeClr val="tx1"/>
                </a:solidFill>
                <a:latin typeface="Arial" pitchFamily="-65" charset="0"/>
                <a:ea typeface="ＭＳ Ｐゴシック" pitchFamily="-65" charset="-128"/>
              </a:rPr>
              <a:t>Let me justify why we defined the distance this way.</a:t>
            </a:r>
          </a:p>
          <a:p>
            <a:endParaRPr lang="en-US" sz="1200" b="0" i="0" u="none" strike="noStrike" kern="1200" baseline="0" dirty="0" smtClean="0">
              <a:solidFill>
                <a:schemeClr val="tx1"/>
              </a:solidFill>
              <a:latin typeface="Arial" pitchFamily="-65" charset="0"/>
              <a:ea typeface="ＭＳ Ｐゴシック" pitchFamily="-65" charset="-128"/>
            </a:endParaRPr>
          </a:p>
          <a:p>
            <a:r>
              <a:rPr lang="en-US" sz="1200" b="0" i="0" u="none" strike="noStrike" kern="1200" baseline="0" dirty="0" smtClean="0">
                <a:solidFill>
                  <a:schemeClr val="tx1"/>
                </a:solidFill>
                <a:latin typeface="Arial" pitchFamily="-65" charset="0"/>
                <a:ea typeface="ＭＳ Ｐゴシック" pitchFamily="-65" charset="-128"/>
              </a:rPr>
              <a:t>In case we have dominant differences in value(space) domain of two signals, the WED algorithm will predominantly decide to use </a:t>
            </a:r>
          </a:p>
          <a:p>
            <a:r>
              <a:rPr lang="en-US" sz="1200" b="0" i="0" u="none" strike="noStrike" kern="1200" baseline="0" dirty="0" smtClean="0">
                <a:solidFill>
                  <a:schemeClr val="tx1"/>
                </a:solidFill>
                <a:latin typeface="Arial" pitchFamily="-65" charset="0"/>
                <a:ea typeface="ＭＳ Ｐゴシック" pitchFamily="-65" charset="-128"/>
              </a:rPr>
              <a:t>Substitution operations. Therefore the total distance will be the sum of the substitutions reflecting the space difference among signals.</a:t>
            </a:r>
          </a:p>
          <a:p>
            <a:r>
              <a:rPr lang="en-US" sz="1200" b="0" i="0" u="none" strike="noStrike" kern="1200" baseline="0" dirty="0" smtClean="0">
                <a:solidFill>
                  <a:schemeClr val="tx1"/>
                </a:solidFill>
                <a:latin typeface="Arial" pitchFamily="-65" charset="0"/>
                <a:ea typeface="ＭＳ Ｐゴシック" pitchFamily="-65" charset="-128"/>
              </a:rPr>
              <a:t>This way we get more precise information on the space difference of signals than using other semantics based on propagating max pointwise distance value.</a:t>
            </a:r>
          </a:p>
          <a:p>
            <a:endParaRPr lang="en-US" sz="1200" b="0" i="0" u="none" strike="noStrike" kern="1200" baseline="0" dirty="0" smtClean="0">
              <a:solidFill>
                <a:schemeClr val="tx1"/>
              </a:solidFill>
              <a:latin typeface="Arial" pitchFamily="-65" charset="0"/>
              <a:ea typeface="ＭＳ Ｐゴシック" pitchFamily="-65" charset="-128"/>
            </a:endParaRPr>
          </a:p>
          <a:p>
            <a:r>
              <a:rPr lang="en-US" sz="1200" b="0" i="0" u="none" strike="noStrike" kern="1200" baseline="0" dirty="0" smtClean="0">
                <a:solidFill>
                  <a:schemeClr val="tx1"/>
                </a:solidFill>
                <a:latin typeface="Arial" pitchFamily="-65" charset="0"/>
                <a:ea typeface="ＭＳ Ｐゴシック" pitchFamily="-65" charset="-128"/>
              </a:rPr>
              <a:t>In a converse case, when we have two very similar signals shifted by a constant time delay, the WED algorithm will detect such situation, opting for fixed number of insertions and deletions. Therefore, the distance will be the sum of costs of inserts and delete operations which is constant </a:t>
            </a:r>
            <a:r>
              <a:rPr lang="en-US" sz="1200" b="0" i="0" u="none" strike="noStrike" kern="1200" baseline="0" dirty="0" err="1" smtClean="0">
                <a:solidFill>
                  <a:schemeClr val="tx1"/>
                </a:solidFill>
                <a:latin typeface="Arial" pitchFamily="-65" charset="0"/>
                <a:ea typeface="ＭＳ Ｐゴシック" pitchFamily="-65" charset="-128"/>
              </a:rPr>
              <a:t>wrt</a:t>
            </a:r>
            <a:r>
              <a:rPr lang="en-US" sz="1200" b="0" i="0" u="none" strike="noStrike" kern="1200" baseline="0" dirty="0" smtClean="0">
                <a:solidFill>
                  <a:schemeClr val="tx1"/>
                </a:solidFill>
                <a:latin typeface="Arial" pitchFamily="-65" charset="0"/>
                <a:ea typeface="ＭＳ Ｐゴシック" pitchFamily="-65" charset="-128"/>
              </a:rPr>
              <a:t> time delay. This distance measure reflects reality better than Humming distance which would accumulate substitution costs instead, leading us to conclusions the signals differ in space rather than time domain.</a:t>
            </a:r>
          </a:p>
          <a:p>
            <a:endParaRPr lang="en-US" sz="1200" b="0" i="0" u="none" strike="noStrike" kern="1200" baseline="0" dirty="0" smtClean="0">
              <a:solidFill>
                <a:schemeClr val="tx1"/>
              </a:solidFill>
              <a:latin typeface="Arial" pitchFamily="-65" charset="0"/>
              <a:ea typeface="ＭＳ Ｐゴシック" pitchFamily="-65" charset="-128"/>
            </a:endParaRPr>
          </a:p>
          <a:p>
            <a:r>
              <a:rPr lang="en-US"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The Hamming and edit distance do not provide satisfactory solutions for comparing</a:t>
            </a:r>
          </a:p>
          <a:p>
            <a:r>
              <a:rPr lang="en-US"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digitized signals. Both distances are defined over unordered alphabets and associate</a:t>
            </a:r>
          </a:p>
          <a:p>
            <a:r>
              <a:rPr lang="en-US"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fixed costs to different kind of operations</a:t>
            </a:r>
            <a:r>
              <a:rPr lang="en-US"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a:t>
            </a:r>
          </a:p>
          <a:p>
            <a:endParaRPr lang="en-US" sz="1200" b="0" i="0" u="none" strike="noStrike" kern="1200" baseline="0" dirty="0" smtClean="0">
              <a:solidFill>
                <a:schemeClr val="tx1"/>
              </a:solidFill>
              <a:latin typeface="Arial" pitchFamily="-65" charset="0"/>
              <a:ea typeface="ＭＳ Ｐゴシック" pitchFamily="-65" charset="-128"/>
              <a:cs typeface="ＭＳ Ｐゴシック" pitchFamily="-65" charset="-128"/>
            </a:endParaRPr>
          </a:p>
          <a:p>
            <a:r>
              <a:rPr lang="en-US"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a:t>
            </a:r>
          </a:p>
          <a:p>
            <a:endParaRPr lang="en-US" sz="1200" b="0" i="0" u="none" strike="noStrike" kern="1200" baseline="0" dirty="0" smtClean="0">
              <a:solidFill>
                <a:schemeClr val="tx1"/>
              </a:solidFill>
              <a:latin typeface="Arial" pitchFamily="-65" charset="0"/>
              <a:ea typeface="ＭＳ Ｐゴシック" pitchFamily="-65" charset="-128"/>
              <a:cs typeface="ＭＳ Ｐゴシック" pitchFamily="-65" charset="-128"/>
            </a:endParaRPr>
          </a:p>
          <a:p>
            <a:endParaRPr lang="en-US" sz="1200" b="0" i="0" u="none" strike="noStrike" kern="1200" baseline="0" dirty="0" smtClean="0">
              <a:solidFill>
                <a:schemeClr val="tx1"/>
              </a:solidFill>
              <a:latin typeface="Arial" pitchFamily="-65" charset="0"/>
              <a:ea typeface="ＭＳ Ｐゴシック" pitchFamily="-65" charset="-128"/>
              <a:cs typeface="ＭＳ Ｐゴシック" pitchFamily="-65" charset="-128"/>
            </a:endParaRPr>
          </a:p>
          <a:p>
            <a:r>
              <a:rPr lang="en-US"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In contrast, the value domain of digital signals</a:t>
            </a:r>
          </a:p>
          <a:p>
            <a:r>
              <a:rPr lang="en-US"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is </a:t>
            </a:r>
            <a:r>
              <a:rPr lang="en-US" sz="1200" b="1" i="0" u="none" strike="noStrike" kern="1200" baseline="0" dirty="0" smtClean="0">
                <a:solidFill>
                  <a:schemeClr val="tx1"/>
                </a:solidFill>
                <a:latin typeface="Arial" pitchFamily="-65" charset="0"/>
                <a:ea typeface="ＭＳ Ｐゴシック" pitchFamily="-65" charset="-128"/>
                <a:cs typeface="ＭＳ Ｐゴシック" pitchFamily="-65" charset="-128"/>
              </a:rPr>
              <a:t>ordered</a:t>
            </a:r>
            <a:r>
              <a:rPr lang="en-US"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 despite being finite. The pointwise distance between two</a:t>
            </a:r>
          </a:p>
          <a:p>
            <a:r>
              <a:rPr lang="en-US"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discrete signals at a given time step shall take into account </a:t>
            </a:r>
            <a:r>
              <a:rPr lang="en-US" sz="1200" b="1" i="0" u="none" strike="noStrike" kern="1200" baseline="0" dirty="0" smtClean="0">
                <a:solidFill>
                  <a:schemeClr val="tx1"/>
                </a:solidFill>
                <a:latin typeface="Arial" pitchFamily="-65" charset="0"/>
                <a:ea typeface="ＭＳ Ｐゴシック" pitchFamily="-65" charset="-128"/>
                <a:cs typeface="ＭＳ Ｐゴシック" pitchFamily="-65" charset="-128"/>
              </a:rPr>
              <a:t>the actual difference </a:t>
            </a:r>
            <a:r>
              <a:rPr lang="en-US"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between</a:t>
            </a:r>
          </a:p>
          <a:p>
            <a:r>
              <a:rPr lang="en-US"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the signals’ values. In addition, the Hamming distance provides only point by</a:t>
            </a:r>
          </a:p>
          <a:p>
            <a:r>
              <a:rPr lang="en-US"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point comparisons between sequences and consequently does not account for the potential</a:t>
            </a:r>
          </a:p>
          <a:p>
            <a:r>
              <a:rPr lang="en-US" sz="1200" b="1" i="0" u="none" strike="noStrike" kern="1200" baseline="0" dirty="0" smtClean="0">
                <a:solidFill>
                  <a:schemeClr val="tx1"/>
                </a:solidFill>
                <a:latin typeface="Arial" pitchFamily="-65" charset="0"/>
                <a:ea typeface="ＭＳ Ｐゴシック" pitchFamily="-65" charset="-128"/>
                <a:cs typeface="ＭＳ Ｐゴシック" pitchFamily="-65" charset="-128"/>
              </a:rPr>
              <a:t>timing discrepancies </a:t>
            </a:r>
            <a:r>
              <a:rPr lang="en-US"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in the sampled signals. In other words, two discrete signals</a:t>
            </a:r>
          </a:p>
          <a:p>
            <a:r>
              <a:rPr lang="en-US"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that describe the same behavior delayed by a constant time shift will typically have a</a:t>
            </a:r>
          </a:p>
          <a:p>
            <a:r>
              <a:rPr lang="en-US"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large Hamming distance. The edit distance addresses this problem by allowing us to</a:t>
            </a:r>
          </a:p>
          <a:p>
            <a:r>
              <a:rPr lang="en-US" sz="1200" b="0" i="0" u="none" strike="noStrike" kern="1200" baseline="0" dirty="0" smtClean="0">
                <a:solidFill>
                  <a:schemeClr val="tx1"/>
                </a:solidFill>
                <a:latin typeface="Arial" pitchFamily="-65" charset="0"/>
                <a:ea typeface="ＭＳ Ｐゴシック" pitchFamily="-65" charset="-128"/>
                <a:cs typeface="ＭＳ Ｐゴシック" pitchFamily="-65" charset="-128"/>
              </a:rPr>
              <a:t>bridge the time shifts using insertion and deletion operations.</a:t>
            </a:r>
          </a:p>
          <a:p>
            <a:endParaRPr lang="en-US" sz="1200" b="0" i="0" u="none" strike="noStrike" kern="1200" baseline="0" dirty="0" smtClean="0">
              <a:solidFill>
                <a:schemeClr val="tx1"/>
              </a:solidFill>
              <a:latin typeface="Arial" pitchFamily="-65" charset="0"/>
              <a:ea typeface="ＭＳ Ｐゴシック" pitchFamily="-65" charset="-128"/>
              <a:cs typeface="ＭＳ Ｐゴシック" pitchFamily="-65" charset="-128"/>
            </a:endParaRPr>
          </a:p>
          <a:p>
            <a:endParaRPr lang="en-US" sz="1200" b="0" i="0" u="none" strike="noStrike" kern="1200" baseline="0" dirty="0" smtClean="0">
              <a:solidFill>
                <a:schemeClr val="tx1"/>
              </a:solidFill>
              <a:latin typeface="Arial" pitchFamily="-65" charset="0"/>
              <a:ea typeface="ＭＳ Ｐゴシック" pitchFamily="-65" charset="-128"/>
            </a:endParaRPr>
          </a:p>
          <a:p>
            <a:endParaRPr lang="en-US" dirty="0"/>
          </a:p>
        </p:txBody>
      </p:sp>
      <p:sp>
        <p:nvSpPr>
          <p:cNvPr id="4" name="Slide Number Placeholder 3"/>
          <p:cNvSpPr>
            <a:spLocks noGrp="1"/>
          </p:cNvSpPr>
          <p:nvPr>
            <p:ph type="sldNum" sz="quarter" idx="10"/>
          </p:nvPr>
        </p:nvSpPr>
        <p:spPr/>
        <p:txBody>
          <a:bodyPr/>
          <a:lstStyle/>
          <a:p>
            <a:fld id="{61F890E4-F22E-4145-AD93-D7A0E22AE499}" type="slidenum">
              <a:rPr lang="de-DE" smtClean="0"/>
              <a:pPr/>
              <a:t>10</a:t>
            </a:fld>
            <a:endParaRPr lang="de-DE"/>
          </a:p>
        </p:txBody>
      </p:sp>
    </p:spTree>
    <p:extLst>
      <p:ext uri="{BB962C8B-B14F-4D97-AF65-F5344CB8AC3E}">
        <p14:creationId xmlns:p14="http://schemas.microsoft.com/office/powerpoint/2010/main" val="3476843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three sinusoidal signals on the left hand side</a:t>
            </a:r>
            <a:r>
              <a:rPr lang="en-US" baseline="0" dirty="0" smtClean="0"/>
              <a:t> with different constant time shifts.</a:t>
            </a:r>
          </a:p>
          <a:p>
            <a:r>
              <a:rPr lang="en-US" baseline="0" dirty="0" smtClean="0"/>
              <a:t>We always calculate the distance from the blue colored signal. We can see that the distance </a:t>
            </a:r>
          </a:p>
          <a:p>
            <a:r>
              <a:rPr lang="en-US" baseline="0" dirty="0" smtClean="0"/>
              <a:t>starts growing but after a specific point becomes constant. This is due to the WED algorithm</a:t>
            </a:r>
          </a:p>
          <a:p>
            <a:r>
              <a:rPr lang="en-US" baseline="0" dirty="0" smtClean="0"/>
              <a:t> which finds the cheapest way to find a perfect match between the blue sinusoid and the shifted one.</a:t>
            </a:r>
          </a:p>
          <a:p>
            <a:r>
              <a:rPr lang="en-US" baseline="0" dirty="0" smtClean="0"/>
              <a:t>The larger the time shift is present, the larger will be the absolute value of the distance.</a:t>
            </a:r>
          </a:p>
          <a:p>
            <a:endParaRPr lang="en-US" baseline="0" dirty="0" smtClean="0"/>
          </a:p>
          <a:p>
            <a:r>
              <a:rPr lang="en-US" baseline="0" dirty="0" smtClean="0"/>
              <a:t>In case we used Humming distance here, the distance would constantly grow over time, due to accumulation of substitutions cost.</a:t>
            </a:r>
          </a:p>
          <a:p>
            <a:endParaRPr lang="en-US" dirty="0"/>
          </a:p>
        </p:txBody>
      </p:sp>
      <p:sp>
        <p:nvSpPr>
          <p:cNvPr id="4" name="Slide Number Placeholder 3"/>
          <p:cNvSpPr>
            <a:spLocks noGrp="1"/>
          </p:cNvSpPr>
          <p:nvPr>
            <p:ph type="sldNum" sz="quarter" idx="10"/>
          </p:nvPr>
        </p:nvSpPr>
        <p:spPr/>
        <p:txBody>
          <a:bodyPr/>
          <a:lstStyle/>
          <a:p>
            <a:fld id="{61F890E4-F22E-4145-AD93-D7A0E22AE499}" type="slidenum">
              <a:rPr lang="de-DE" smtClean="0"/>
              <a:pPr/>
              <a:t>11</a:t>
            </a:fld>
            <a:endParaRPr lang="de-DE"/>
          </a:p>
        </p:txBody>
      </p:sp>
    </p:spTree>
    <p:extLst>
      <p:ext uri="{BB962C8B-B14F-4D97-AF65-F5344CB8AC3E}">
        <p14:creationId xmlns:p14="http://schemas.microsoft.com/office/powerpoint/2010/main" val="2304048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 with an arbitrary</a:t>
            </a:r>
            <a:r>
              <a:rPr lang="en-US" baseline="0" dirty="0" smtClean="0"/>
              <a:t> STL formula FI. Then we use on-the-fly tableau construction or temporal testers approach.</a:t>
            </a:r>
          </a:p>
          <a:p>
            <a:r>
              <a:rPr lang="en-US" baseline="0" dirty="0" smtClean="0"/>
              <a:t>In next step we translate A FI to the weighted edit automaton W Fi. Due to the edit operations added, such an automaton can accept any sequence. Each accepting path induced by the signal </a:t>
            </a:r>
          </a:p>
          <a:p>
            <a:r>
              <a:rPr lang="en-US" baseline="0" dirty="0" smtClean="0"/>
              <a:t>Corresponds to a sequence of weighted edit operations needed to transform the signal so that it belongs to the language of Automaton A FI. The value of the least expensive such path corresponds </a:t>
            </a:r>
          </a:p>
          <a:p>
            <a:r>
              <a:rPr lang="en-US" baseline="0" dirty="0" smtClean="0"/>
              <a:t>To the weighted edit distance between the input signal and the </a:t>
            </a:r>
            <a:r>
              <a:rPr lang="en-US" baseline="0" dirty="0" err="1" smtClean="0"/>
              <a:t>spcecification</a:t>
            </a:r>
            <a:r>
              <a:rPr lang="en-US" baseline="0" dirty="0" smtClean="0"/>
              <a:t>.</a:t>
            </a:r>
            <a:endParaRPr lang="en-US" dirty="0" smtClean="0"/>
          </a:p>
          <a:p>
            <a:endParaRPr lang="en-US" dirty="0" smtClean="0"/>
          </a:p>
          <a:p>
            <a:r>
              <a:rPr lang="en-US" dirty="0" smtClean="0"/>
              <a:t>WE</a:t>
            </a:r>
            <a:r>
              <a:rPr lang="en-US" baseline="0" dirty="0" smtClean="0"/>
              <a:t> introduce negative robustness as WED of the actual signal from the Language of formula FI. If formula is satisfied it is 0, otherwise it will have a negative value of WED.</a:t>
            </a:r>
          </a:p>
          <a:p>
            <a:r>
              <a:rPr lang="en-US" baseline="0" dirty="0" smtClean="0"/>
              <a:t>Conversely, positive robustness is the WED of a specific trace from a Language of Formula NOT FI.</a:t>
            </a:r>
          </a:p>
          <a:p>
            <a:r>
              <a:rPr lang="en-US" baseline="0" dirty="0" smtClean="0"/>
              <a:t>By summing the two we can obtain the actual robustness degree of a specific trace against a formula FI.</a:t>
            </a:r>
            <a:endParaRPr lang="en-US" dirty="0"/>
          </a:p>
        </p:txBody>
      </p:sp>
      <p:sp>
        <p:nvSpPr>
          <p:cNvPr id="4" name="Slide Number Placeholder 3"/>
          <p:cNvSpPr>
            <a:spLocks noGrp="1"/>
          </p:cNvSpPr>
          <p:nvPr>
            <p:ph type="sldNum" sz="quarter" idx="10"/>
          </p:nvPr>
        </p:nvSpPr>
        <p:spPr/>
        <p:txBody>
          <a:bodyPr/>
          <a:lstStyle/>
          <a:p>
            <a:fld id="{61F890E4-F22E-4145-AD93-D7A0E22AE499}" type="slidenum">
              <a:rPr lang="de-DE" smtClean="0"/>
              <a:pPr/>
              <a:t>12</a:t>
            </a:fld>
            <a:endParaRPr lang="de-DE"/>
          </a:p>
        </p:txBody>
      </p:sp>
    </p:spTree>
    <p:extLst>
      <p:ext uri="{BB962C8B-B14F-4D97-AF65-F5344CB8AC3E}">
        <p14:creationId xmlns:p14="http://schemas.microsoft.com/office/powerpoint/2010/main" val="4262982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automaton accepts the language of formula Fi. All states are accepting. The value domain is limited between [0,5].</a:t>
            </a:r>
          </a:p>
          <a:p>
            <a:r>
              <a:rPr lang="en-US" baseline="0" dirty="0" smtClean="0"/>
              <a:t>Non accepting state is not presented. The transitions are labeled only with legal conditions for taking a transition.</a:t>
            </a:r>
          </a:p>
          <a:p>
            <a:endParaRPr lang="en-US" baseline="0" dirty="0" smtClean="0"/>
          </a:p>
          <a:p>
            <a:r>
              <a:rPr lang="en-US" baseline="0" dirty="0" smtClean="0"/>
              <a:t>We work with symbolic automata – because we can have large </a:t>
            </a:r>
            <a:r>
              <a:rPr lang="en-US" baseline="0" dirty="0" err="1" smtClean="0"/>
              <a:t>allphabets</a:t>
            </a:r>
            <a:r>
              <a:rPr lang="en-US" baseline="0" dirty="0" smtClean="0"/>
              <a:t>.</a:t>
            </a:r>
          </a:p>
          <a:p>
            <a:endParaRPr lang="en-US" baseline="0" dirty="0" smtClean="0"/>
          </a:p>
          <a:p>
            <a:r>
              <a:rPr lang="en-US" baseline="0" dirty="0" smtClean="0"/>
              <a:t>For instance we see that if we observe any of the values 0,1,2 we get to a state where every sequence will get accepted.</a:t>
            </a:r>
          </a:p>
          <a:p>
            <a:endParaRPr lang="en-US" baseline="0" dirty="0" smtClean="0"/>
          </a:p>
          <a:p>
            <a:r>
              <a:rPr lang="en-US" baseline="0" dirty="0" smtClean="0"/>
              <a:t>OVBJASNI KAKO TRANSFORMISES JEDNU TRANZICIJU</a:t>
            </a:r>
          </a:p>
          <a:p>
            <a:endParaRPr lang="en-US" baseline="0" dirty="0" smtClean="0"/>
          </a:p>
          <a:p>
            <a:r>
              <a:rPr lang="en-US" baseline="0" dirty="0" smtClean="0"/>
              <a:t>ZA OPSEG x </a:t>
            </a:r>
            <a:r>
              <a:rPr lang="en-US" baseline="0" dirty="0" err="1" smtClean="0"/>
              <a:t>koji</a:t>
            </a:r>
            <a:r>
              <a:rPr lang="en-US" baseline="0" dirty="0" smtClean="0"/>
              <a:t> je </a:t>
            </a:r>
            <a:r>
              <a:rPr lang="en-US" baseline="0" dirty="0" err="1" smtClean="0"/>
              <a:t>dozvoljen</a:t>
            </a:r>
            <a:r>
              <a:rPr lang="en-US" baseline="0" dirty="0" smtClean="0"/>
              <a:t> </a:t>
            </a:r>
            <a:r>
              <a:rPr lang="en-US" baseline="0" dirty="0" err="1" smtClean="0"/>
              <a:t>tranzicijom</a:t>
            </a:r>
            <a:r>
              <a:rPr lang="en-US" baseline="0" dirty="0" smtClean="0"/>
              <a:t> SUB cost je 0.</a:t>
            </a:r>
          </a:p>
        </p:txBody>
      </p:sp>
      <p:sp>
        <p:nvSpPr>
          <p:cNvPr id="4" name="Slide Number Placeholder 3"/>
          <p:cNvSpPr>
            <a:spLocks noGrp="1"/>
          </p:cNvSpPr>
          <p:nvPr>
            <p:ph type="sldNum" sz="quarter" idx="10"/>
          </p:nvPr>
        </p:nvSpPr>
        <p:spPr/>
        <p:txBody>
          <a:bodyPr/>
          <a:lstStyle/>
          <a:p>
            <a:fld id="{61F890E4-F22E-4145-AD93-D7A0E22AE499}" type="slidenum">
              <a:rPr lang="de-DE" smtClean="0"/>
              <a:pPr/>
              <a:t>13</a:t>
            </a:fld>
            <a:endParaRPr lang="de-DE"/>
          </a:p>
        </p:txBody>
      </p:sp>
    </p:spTree>
    <p:extLst>
      <p:ext uri="{BB962C8B-B14F-4D97-AF65-F5344CB8AC3E}">
        <p14:creationId xmlns:p14="http://schemas.microsoft.com/office/powerpoint/2010/main" val="1489796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have an appropriate</a:t>
            </a:r>
            <a:r>
              <a:rPr lang="en-US" baseline="0" dirty="0" smtClean="0"/>
              <a:t> abstraction that will help us calculate robustness based on WED.</a:t>
            </a:r>
          </a:p>
          <a:p>
            <a:endParaRPr lang="en-US" baseline="0" dirty="0" smtClean="0"/>
          </a:p>
          <a:p>
            <a:r>
              <a:rPr lang="en-US" baseline="0" dirty="0" smtClean="0"/>
              <a:t>We add the following transitions:</a:t>
            </a:r>
          </a:p>
          <a:p>
            <a:pPr marL="228600" indent="-228600">
              <a:buAutoNum type="arabicPeriod"/>
            </a:pPr>
            <a:r>
              <a:rPr lang="en-US" baseline="0" dirty="0" smtClean="0"/>
              <a:t>We add the transitions modeling substitutions operations by extending the transition cost function for the existing transitions.</a:t>
            </a:r>
          </a:p>
          <a:p>
            <a:pPr marL="228600" indent="-228600">
              <a:buAutoNum type="arabicPeriod"/>
            </a:pPr>
            <a:r>
              <a:rPr lang="en-US" baseline="0" dirty="0" smtClean="0"/>
              <a:t>We add the self-transitions to each state to model delete operations, except in case it is redundant. Max cost.</a:t>
            </a:r>
          </a:p>
          <a:p>
            <a:pPr marL="228600" indent="-228600">
              <a:buAutoNum type="arabicPeriod"/>
            </a:pPr>
            <a:r>
              <a:rPr lang="en-US" baseline="0" dirty="0" smtClean="0"/>
              <a:t>We add EPSILON transitions. Such transitions do not consume a letter from an input, and take maximum cost, which is 5 in this case.</a:t>
            </a:r>
          </a:p>
          <a:p>
            <a:endParaRPr lang="en-US" baseline="0" dirty="0" smtClean="0"/>
          </a:p>
          <a:p>
            <a:endParaRPr lang="en-US" baseline="0" dirty="0" smtClean="0"/>
          </a:p>
          <a:p>
            <a:r>
              <a:rPr lang="en-US" baseline="0" dirty="0" smtClean="0"/>
              <a:t>Deletions are redundant if a cheaper equivalent substitution transition already exists.</a:t>
            </a:r>
          </a:p>
          <a:p>
            <a:r>
              <a:rPr lang="en-US" baseline="0" dirty="0" smtClean="0"/>
              <a:t>Every run of this automaton has a specific cost.</a:t>
            </a:r>
          </a:p>
          <a:p>
            <a:endParaRPr lang="en-US" baseline="0" dirty="0" smtClean="0"/>
          </a:p>
          <a:p>
            <a:r>
              <a:rPr lang="en-US" baseline="0" dirty="0" smtClean="0"/>
              <a:t>By traversing this structure for a specific input letter sequence, we can obtain the cost of a path to any of the accepting states.</a:t>
            </a:r>
          </a:p>
          <a:p>
            <a:r>
              <a:rPr lang="en-US" baseline="0" dirty="0" smtClean="0"/>
              <a:t>Input letter specifies the exact cost of substitution operation that can be taken from a specific state.</a:t>
            </a:r>
            <a:endParaRPr lang="en-US" dirty="0"/>
          </a:p>
        </p:txBody>
      </p:sp>
      <p:sp>
        <p:nvSpPr>
          <p:cNvPr id="4" name="Slide Number Placeholder 3"/>
          <p:cNvSpPr>
            <a:spLocks noGrp="1"/>
          </p:cNvSpPr>
          <p:nvPr>
            <p:ph type="sldNum" sz="quarter" idx="10"/>
          </p:nvPr>
        </p:nvSpPr>
        <p:spPr/>
        <p:txBody>
          <a:bodyPr/>
          <a:lstStyle/>
          <a:p>
            <a:fld id="{61F890E4-F22E-4145-AD93-D7A0E22AE499}" type="slidenum">
              <a:rPr lang="de-DE" smtClean="0"/>
              <a:pPr/>
              <a:t>14</a:t>
            </a:fld>
            <a:endParaRPr lang="de-DE"/>
          </a:p>
        </p:txBody>
      </p:sp>
    </p:spTree>
    <p:extLst>
      <p:ext uri="{BB962C8B-B14F-4D97-AF65-F5344CB8AC3E}">
        <p14:creationId xmlns:p14="http://schemas.microsoft.com/office/powerpoint/2010/main" val="2244918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now present an on the fly algorithm for computing weighted edit distance.</a:t>
            </a:r>
          </a:p>
          <a:p>
            <a:endParaRPr lang="en-US" baseline="0" dirty="0" smtClean="0"/>
          </a:p>
          <a:p>
            <a:r>
              <a:rPr lang="en-US" baseline="0" dirty="0" smtClean="0"/>
              <a:t>First we need to initialize the </a:t>
            </a:r>
          </a:p>
          <a:p>
            <a:endParaRPr lang="en-US" baseline="0" dirty="0" smtClean="0"/>
          </a:p>
          <a:p>
            <a:r>
              <a:rPr lang="en-US" baseline="0" dirty="0" smtClean="0"/>
              <a:t>In every step, the algorithm </a:t>
            </a:r>
          </a:p>
          <a:p>
            <a:r>
              <a:rPr lang="en-US" baseline="0" dirty="0" smtClean="0"/>
              <a:t>	reads one letter from the input sequence</a:t>
            </a:r>
          </a:p>
          <a:p>
            <a:r>
              <a:rPr lang="en-US" baseline="0" dirty="0" smtClean="0"/>
              <a:t>	calculates the distance to all the nodes of the Weighed Edit Automaton.</a:t>
            </a:r>
          </a:p>
          <a:p>
            <a:r>
              <a:rPr lang="en-US" baseline="0" dirty="0" smtClean="0"/>
              <a:t>	applies E-transitions in order to improve the obtained distances even more</a:t>
            </a:r>
          </a:p>
          <a:p>
            <a:endParaRPr lang="en-US" baseline="0" dirty="0" smtClean="0"/>
          </a:p>
          <a:p>
            <a:r>
              <a:rPr lang="en-US" baseline="0" dirty="0" smtClean="0"/>
              <a:t>We reduced the problem of calculating the distance between trace and a specification to finding the cheapest accepting path in Weighted edit automaton </a:t>
            </a:r>
            <a:br>
              <a:rPr lang="en-US" baseline="0" dirty="0" smtClean="0"/>
            </a:br>
            <a:r>
              <a:rPr lang="en-US" baseline="0" dirty="0" smtClean="0"/>
              <a:t>for a given input sequence.</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1F890E4-F22E-4145-AD93-D7A0E22AE499}" type="slidenum">
              <a:rPr lang="de-DE" smtClean="0"/>
              <a:pPr/>
              <a:t>15</a:t>
            </a:fld>
            <a:endParaRPr lang="de-DE"/>
          </a:p>
        </p:txBody>
      </p:sp>
    </p:spTree>
    <p:extLst>
      <p:ext uri="{BB962C8B-B14F-4D97-AF65-F5344CB8AC3E}">
        <p14:creationId xmlns:p14="http://schemas.microsoft.com/office/powerpoint/2010/main" val="213348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890E4-F22E-4145-AD93-D7A0E22AE499}" type="slidenum">
              <a:rPr lang="de-DE" smtClean="0"/>
              <a:pPr/>
              <a:t>17</a:t>
            </a:fld>
            <a:endParaRPr lang="de-DE"/>
          </a:p>
        </p:txBody>
      </p:sp>
    </p:spTree>
    <p:extLst>
      <p:ext uri="{BB962C8B-B14F-4D97-AF65-F5344CB8AC3E}">
        <p14:creationId xmlns:p14="http://schemas.microsoft.com/office/powerpoint/2010/main" val="3254540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61F890E4-F22E-4145-AD93-D7A0E22AE499}" type="slidenum">
              <a:rPr lang="de-DE" smtClean="0"/>
              <a:pPr/>
              <a:t>20</a:t>
            </a:fld>
            <a:endParaRPr lang="de-DE"/>
          </a:p>
        </p:txBody>
      </p:sp>
    </p:spTree>
    <p:extLst>
      <p:ext uri="{BB962C8B-B14F-4D97-AF65-F5344CB8AC3E}">
        <p14:creationId xmlns:p14="http://schemas.microsoft.com/office/powerpoint/2010/main" val="151945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 work with the formula containing only the past</a:t>
            </a:r>
            <a:r>
              <a:rPr lang="en-US" baseline="0" dirty="0" smtClean="0"/>
              <a:t> time operators. We have observed that there are STL operators that we know how to evaluate easily. Those operators are</a:t>
            </a:r>
          </a:p>
          <a:p>
            <a:endParaRPr lang="en-US" baseline="0" dirty="0" smtClean="0"/>
          </a:p>
          <a:p>
            <a:pPr marL="228600" indent="-228600">
              <a:buAutoNum type="arabicPeriod"/>
            </a:pPr>
            <a:r>
              <a:rPr lang="en-US" baseline="0" dirty="0" smtClean="0"/>
              <a:t>The untimed since operator</a:t>
            </a:r>
          </a:p>
          <a:p>
            <a:pPr marL="228600" indent="-228600">
              <a:buAutoNum type="arabicPeriod"/>
            </a:pPr>
            <a:r>
              <a:rPr lang="en-US" baseline="0" dirty="0" smtClean="0"/>
              <a:t>Once in the past between zero and a</a:t>
            </a:r>
          </a:p>
          <a:p>
            <a:pPr marL="228600" indent="-228600">
              <a:buAutoNum type="arabicPeriod"/>
            </a:pPr>
            <a:r>
              <a:rPr lang="en-US" baseline="0" dirty="0" smtClean="0"/>
              <a:t>Once in a specific moment in past</a:t>
            </a:r>
          </a:p>
          <a:p>
            <a:pPr marL="228600" indent="-228600">
              <a:buAutoNum type="arabicPeriod"/>
            </a:pPr>
            <a:r>
              <a:rPr lang="en-US" baseline="0" dirty="0" smtClean="0"/>
              <a:t>Previous </a:t>
            </a:r>
          </a:p>
          <a:p>
            <a:pPr marL="0" indent="0">
              <a:buNone/>
            </a:pPr>
            <a:endParaRPr lang="en-US" baseline="0" dirty="0" smtClean="0"/>
          </a:p>
          <a:p>
            <a:r>
              <a:rPr lang="en-US" baseline="0" dirty="0" smtClean="0"/>
              <a:t>For the ones that we do not know how to evaluate, we apply rewrite rules to reduce them to combination of expressions using basic past operators.</a:t>
            </a:r>
            <a:endParaRPr lang="en-US" dirty="0" smtClean="0"/>
          </a:p>
          <a:p>
            <a:r>
              <a:rPr lang="en-US" b="1" dirty="0" smtClean="0"/>
              <a:t>Therefore</a:t>
            </a:r>
            <a:r>
              <a:rPr lang="en-US" b="1" baseline="0" dirty="0" smtClean="0"/>
              <a:t> – we can evaluate every past time STL formula by knowing how to evaluate the basic past time operators.</a:t>
            </a:r>
            <a:endParaRPr lang="en-US" b="1" dirty="0" smtClean="0"/>
          </a:p>
          <a:p>
            <a:endParaRPr lang="en-US" dirty="0"/>
          </a:p>
        </p:txBody>
      </p:sp>
      <p:sp>
        <p:nvSpPr>
          <p:cNvPr id="4" name="Slide Number Placeholder 3"/>
          <p:cNvSpPr>
            <a:spLocks noGrp="1"/>
          </p:cNvSpPr>
          <p:nvPr>
            <p:ph type="sldNum" sz="quarter" idx="10"/>
          </p:nvPr>
        </p:nvSpPr>
        <p:spPr/>
        <p:txBody>
          <a:bodyPr/>
          <a:lstStyle/>
          <a:p>
            <a:fld id="{61F890E4-F22E-4145-AD93-D7A0E22AE499}" type="slidenum">
              <a:rPr lang="de-DE" smtClean="0"/>
              <a:pPr/>
              <a:t>23</a:t>
            </a:fld>
            <a:endParaRPr lang="de-DE"/>
          </a:p>
        </p:txBody>
      </p:sp>
    </p:spTree>
    <p:extLst>
      <p:ext uri="{BB962C8B-B14F-4D97-AF65-F5344CB8AC3E}">
        <p14:creationId xmlns:p14="http://schemas.microsoft.com/office/powerpoint/2010/main" val="491939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multiple challenges in implementing</a:t>
            </a:r>
            <a:r>
              <a:rPr lang="en-US" baseline="0" dirty="0" smtClean="0"/>
              <a:t> the monitors efficiently on FPGA.</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First of all, STL was originally defined for continuous time model. However, Due to the fact that we want to see these monitors implemented of FPGA.</a:t>
            </a:r>
          </a:p>
          <a:p>
            <a:r>
              <a:rPr lang="en-US" baseline="0" dirty="0" smtClean="0"/>
              <a:t>, we shall interpret STL formulas in discrete time. </a:t>
            </a:r>
          </a:p>
          <a:p>
            <a:endParaRPr lang="en-US" b="1" baseline="0" dirty="0" smtClean="0"/>
          </a:p>
          <a:p>
            <a:r>
              <a:rPr lang="en-US" baseline="0" dirty="0" smtClean="0"/>
              <a:t>Bounded future formulas satisfaction depends on the signal values that are unknown in the moment of evaluation. Such formulas introduce non-determinism.</a:t>
            </a:r>
          </a:p>
          <a:p>
            <a:endParaRPr lang="en-US" baseline="0" dirty="0" smtClean="0"/>
          </a:p>
          <a:p>
            <a:r>
              <a:rPr lang="en-US" baseline="0" dirty="0" smtClean="0"/>
              <a:t>Depending on the formula, a monitor for a property can take certain amount of memory on the FPGA which has limited resources. </a:t>
            </a:r>
          </a:p>
          <a:p>
            <a:r>
              <a:rPr lang="en-US" baseline="0" dirty="0" smtClean="0"/>
              <a:t>Our goal is not to introduce any overhead that would affect the desired monitor operating frequency and to keep our monitors within FPGA space constraints.</a:t>
            </a:r>
          </a:p>
          <a:p>
            <a:endParaRPr lang="en-US" baseline="0" dirty="0" smtClean="0"/>
          </a:p>
          <a:p>
            <a:r>
              <a:rPr lang="en-US" baseline="0" dirty="0" smtClean="0"/>
              <a:t>We need to see how shall we treat the real valued predicates on FPGA.</a:t>
            </a:r>
            <a:endParaRPr lang="en-US" dirty="0" smtClean="0"/>
          </a:p>
        </p:txBody>
      </p:sp>
      <p:sp>
        <p:nvSpPr>
          <p:cNvPr id="4" name="Slide Number Placeholder 3"/>
          <p:cNvSpPr>
            <a:spLocks noGrp="1"/>
          </p:cNvSpPr>
          <p:nvPr>
            <p:ph type="sldNum" sz="quarter" idx="10"/>
          </p:nvPr>
        </p:nvSpPr>
        <p:spPr/>
        <p:txBody>
          <a:bodyPr/>
          <a:lstStyle/>
          <a:p>
            <a:fld id="{61F890E4-F22E-4145-AD93-D7A0E22AE499}" type="slidenum">
              <a:rPr lang="de-DE" smtClean="0"/>
              <a:pPr/>
              <a:t>24</a:t>
            </a:fld>
            <a:endParaRPr lang="de-DE"/>
          </a:p>
        </p:txBody>
      </p:sp>
    </p:spTree>
    <p:extLst>
      <p:ext uri="{BB962C8B-B14F-4D97-AF65-F5344CB8AC3E}">
        <p14:creationId xmlns:p14="http://schemas.microsoft.com/office/powerpoint/2010/main" val="114781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dirty="0" smtClean="0">
                <a:ea typeface="CMU Serif" panose="02000603000000000000" pitchFamily="2" charset="0"/>
                <a:cs typeface="CMU Serif" panose="02000603000000000000" pitchFamily="2" charset="0"/>
              </a:rPr>
              <a:t>In CPS,</a:t>
            </a:r>
            <a:r>
              <a:rPr lang="en-US" baseline="0" dirty="0" smtClean="0">
                <a:ea typeface="CMU Serif" panose="02000603000000000000" pitchFamily="2" charset="0"/>
                <a:cs typeface="CMU Serif" panose="02000603000000000000" pitchFamily="2" charset="0"/>
              </a:rPr>
              <a:t> physical behaviors are typically controlled by a digital controller. CPS exhibit complex behaviors that often </a:t>
            </a:r>
            <a:r>
              <a:rPr lang="en-US" b="1" baseline="0" dirty="0" smtClean="0">
                <a:ea typeface="CMU Serif" panose="02000603000000000000" pitchFamily="2" charset="0"/>
                <a:cs typeface="CMU Serif" panose="02000603000000000000" pitchFamily="2" charset="0"/>
              </a:rPr>
              <a:t>combine discrete</a:t>
            </a:r>
          </a:p>
          <a:p>
            <a:pPr>
              <a:spcBef>
                <a:spcPts val="600"/>
              </a:spcBef>
              <a:spcAft>
                <a:spcPts val="600"/>
              </a:spcAft>
            </a:pPr>
            <a:r>
              <a:rPr lang="en-US" b="1" baseline="0" dirty="0" smtClean="0">
                <a:ea typeface="CMU Serif" panose="02000603000000000000" pitchFamily="2" charset="0"/>
                <a:cs typeface="CMU Serif" panose="02000603000000000000" pitchFamily="2" charset="0"/>
              </a:rPr>
              <a:t>and continuous dynamics</a:t>
            </a:r>
            <a:r>
              <a:rPr lang="en-US" baseline="0" dirty="0" smtClean="0">
                <a:ea typeface="CMU Serif" panose="02000603000000000000" pitchFamily="2" charset="0"/>
                <a:cs typeface="CMU Serif" panose="02000603000000000000" pitchFamily="2" charset="0"/>
              </a:rPr>
              <a:t>. The </a:t>
            </a:r>
            <a:r>
              <a:rPr lang="en-US" b="1" baseline="0" dirty="0" smtClean="0">
                <a:ea typeface="CMU Serif" panose="02000603000000000000" pitchFamily="2" charset="0"/>
                <a:cs typeface="CMU Serif" panose="02000603000000000000" pitchFamily="2" charset="0"/>
              </a:rPr>
              <a:t>complexity and heterogeneous </a:t>
            </a:r>
            <a:r>
              <a:rPr lang="en-US" baseline="0" dirty="0" smtClean="0">
                <a:ea typeface="CMU Serif" panose="02000603000000000000" pitchFamily="2" charset="0"/>
                <a:cs typeface="CMU Serif" panose="02000603000000000000" pitchFamily="2" charset="0"/>
              </a:rPr>
              <a:t>nature makes their verification a difficult task.</a:t>
            </a:r>
            <a:endParaRPr lang="en-US" dirty="0" smtClean="0">
              <a:ea typeface="CMU Serif" panose="02000603000000000000" pitchFamily="2" charset="0"/>
              <a:cs typeface="CMU Serif" panose="02000603000000000000" pitchFamily="2" charset="0"/>
            </a:endParaRPr>
          </a:p>
          <a:p>
            <a:pPr>
              <a:spcBef>
                <a:spcPts val="600"/>
              </a:spcBef>
              <a:spcAft>
                <a:spcPts val="600"/>
              </a:spcAft>
            </a:pPr>
            <a:endParaRPr lang="de-AT" baseline="0" dirty="0" smtClean="0">
              <a:ea typeface="CMU Serif" panose="02000603000000000000" pitchFamily="2" charset="0"/>
              <a:cs typeface="CMU Serif" panose="02000603000000000000" pitchFamily="2" charset="0"/>
            </a:endParaRPr>
          </a:p>
          <a:p>
            <a:pPr>
              <a:spcBef>
                <a:spcPts val="600"/>
              </a:spcBef>
              <a:spcAft>
                <a:spcPts val="600"/>
              </a:spcAft>
            </a:pPr>
            <a:r>
              <a:rPr lang="de-AT" baseline="0" dirty="0" smtClean="0">
                <a:ea typeface="CMU Serif" panose="02000603000000000000" pitchFamily="2" charset="0"/>
                <a:cs typeface="CMU Serif" panose="02000603000000000000" pitchFamily="2" charset="0"/>
              </a:rPr>
              <a:t>We </a:t>
            </a:r>
            <a:r>
              <a:rPr lang="de-AT" baseline="0" dirty="0" err="1" smtClean="0">
                <a:ea typeface="CMU Serif" panose="02000603000000000000" pitchFamily="2" charset="0"/>
                <a:cs typeface="CMU Serif" panose="02000603000000000000" pitchFamily="2" charset="0"/>
              </a:rPr>
              <a:t>want</a:t>
            </a:r>
            <a:r>
              <a:rPr lang="de-AT" baseline="0" dirty="0" smtClean="0">
                <a:ea typeface="CMU Serif" panose="02000603000000000000" pitchFamily="2" charset="0"/>
                <a:cs typeface="CMU Serif" panose="02000603000000000000" pitchFamily="2" charset="0"/>
              </a:rPr>
              <a:t> </a:t>
            </a:r>
            <a:r>
              <a:rPr lang="de-AT" baseline="0" dirty="0" err="1" smtClean="0">
                <a:ea typeface="CMU Serif" panose="02000603000000000000" pitchFamily="2" charset="0"/>
                <a:cs typeface="CMU Serif" panose="02000603000000000000" pitchFamily="2" charset="0"/>
              </a:rPr>
              <a:t>to</a:t>
            </a:r>
            <a:r>
              <a:rPr lang="de-AT" baseline="0" dirty="0" smtClean="0">
                <a:ea typeface="CMU Serif" panose="02000603000000000000" pitchFamily="2" charset="0"/>
                <a:cs typeface="CMU Serif" panose="02000603000000000000" pitchFamily="2" charset="0"/>
              </a:rPr>
              <a:t> </a:t>
            </a:r>
            <a:r>
              <a:rPr lang="de-AT" baseline="0" dirty="0" err="1" smtClean="0">
                <a:ea typeface="CMU Serif" panose="02000603000000000000" pitchFamily="2" charset="0"/>
                <a:cs typeface="CMU Serif" panose="02000603000000000000" pitchFamily="2" charset="0"/>
              </a:rPr>
              <a:t>verify</a:t>
            </a:r>
            <a:r>
              <a:rPr lang="de-AT" baseline="0" dirty="0" smtClean="0">
                <a:ea typeface="CMU Serif" panose="02000603000000000000" pitchFamily="2" charset="0"/>
                <a:cs typeface="CMU Serif" panose="02000603000000000000" pitchFamily="2" charset="0"/>
              </a:rPr>
              <a:t> CPS </a:t>
            </a:r>
            <a:r>
              <a:rPr lang="de-AT" baseline="0" dirty="0" err="1" smtClean="0">
                <a:ea typeface="CMU Serif" panose="02000603000000000000" pitchFamily="2" charset="0"/>
                <a:cs typeface="CMU Serif" panose="02000603000000000000" pitchFamily="2" charset="0"/>
              </a:rPr>
              <a:t>using</a:t>
            </a:r>
            <a:r>
              <a:rPr lang="de-AT" baseline="0" dirty="0" smtClean="0">
                <a:ea typeface="CMU Serif" panose="02000603000000000000" pitchFamily="2" charset="0"/>
                <a:cs typeface="CMU Serif" panose="02000603000000000000" pitchFamily="2" charset="0"/>
              </a:rPr>
              <a:t> </a:t>
            </a:r>
            <a:r>
              <a:rPr lang="de-AT" baseline="0" dirty="0" err="1" smtClean="0">
                <a:ea typeface="CMU Serif" panose="02000603000000000000" pitchFamily="2" charset="0"/>
                <a:cs typeface="CMU Serif" panose="02000603000000000000" pitchFamily="2" charset="0"/>
              </a:rPr>
              <a:t>monitors</a:t>
            </a:r>
            <a:r>
              <a:rPr lang="de-AT" baseline="0" dirty="0" smtClean="0">
                <a:ea typeface="CMU Serif" panose="02000603000000000000" pitchFamily="2" charset="0"/>
                <a:cs typeface="CMU Serif" panose="02000603000000000000" pitchFamily="2" charset="0"/>
              </a:rPr>
              <a:t> </a:t>
            </a:r>
            <a:r>
              <a:rPr lang="de-AT" baseline="0" dirty="0" err="1" smtClean="0">
                <a:ea typeface="CMU Serif" panose="02000603000000000000" pitchFamily="2" charset="0"/>
                <a:cs typeface="CMU Serif" panose="02000603000000000000" pitchFamily="2" charset="0"/>
              </a:rPr>
              <a:t>implemented</a:t>
            </a:r>
            <a:r>
              <a:rPr lang="de-AT" baseline="0" dirty="0" smtClean="0">
                <a:ea typeface="CMU Serif" panose="02000603000000000000" pitchFamily="2" charset="0"/>
                <a:cs typeface="CMU Serif" panose="02000603000000000000" pitchFamily="2" charset="0"/>
              </a:rPr>
              <a:t> in Hardware.</a:t>
            </a:r>
            <a:br>
              <a:rPr lang="de-AT" baseline="0" dirty="0" smtClean="0">
                <a:ea typeface="CMU Serif" panose="02000603000000000000" pitchFamily="2" charset="0"/>
                <a:cs typeface="CMU Serif" panose="02000603000000000000" pitchFamily="2" charset="0"/>
              </a:rPr>
            </a:br>
            <a:r>
              <a:rPr lang="de-AT" baseline="0" dirty="0" smtClean="0">
                <a:ea typeface="CMU Serif" panose="02000603000000000000" pitchFamily="2" charset="0"/>
                <a:cs typeface="CMU Serif" panose="02000603000000000000" pitchFamily="2" charset="0"/>
              </a:rPr>
              <a:t/>
            </a:r>
            <a:br>
              <a:rPr lang="de-AT" baseline="0" dirty="0" smtClean="0">
                <a:ea typeface="CMU Serif" panose="02000603000000000000" pitchFamily="2" charset="0"/>
                <a:cs typeface="CMU Serif" panose="02000603000000000000" pitchFamily="2" charset="0"/>
              </a:rPr>
            </a:br>
            <a:r>
              <a:rPr lang="de-AT" baseline="0" dirty="0" err="1" smtClean="0">
                <a:ea typeface="CMU Serif" panose="02000603000000000000" pitchFamily="2" charset="0"/>
                <a:cs typeface="CMU Serif" panose="02000603000000000000" pitchFamily="2" charset="0"/>
              </a:rPr>
              <a:t>Why</a:t>
            </a:r>
            <a:r>
              <a:rPr lang="de-AT" baseline="0" dirty="0" smtClean="0">
                <a:ea typeface="CMU Serif" panose="02000603000000000000" pitchFamily="2" charset="0"/>
                <a:cs typeface="CMU Serif" panose="02000603000000000000" pitchFamily="2" charset="0"/>
              </a:rPr>
              <a:t> – </a:t>
            </a:r>
            <a:r>
              <a:rPr lang="de-AT" baseline="0" dirty="0" err="1" smtClean="0">
                <a:ea typeface="CMU Serif" panose="02000603000000000000" pitchFamily="2" charset="0"/>
                <a:cs typeface="CMU Serif" panose="02000603000000000000" pitchFamily="2" charset="0"/>
              </a:rPr>
              <a:t>because</a:t>
            </a:r>
            <a:r>
              <a:rPr lang="de-AT" baseline="0" dirty="0" smtClean="0">
                <a:ea typeface="CMU Serif" panose="02000603000000000000" pitchFamily="2" charset="0"/>
                <a:cs typeface="CMU Serif" panose="02000603000000000000" pitchFamily="2" charset="0"/>
              </a:rPr>
              <a:t> </a:t>
            </a:r>
            <a:r>
              <a:rPr lang="de-AT" baseline="0" dirty="0" err="1" smtClean="0">
                <a:ea typeface="CMU Serif" panose="02000603000000000000" pitchFamily="2" charset="0"/>
                <a:cs typeface="CMU Serif" panose="02000603000000000000" pitchFamily="2" charset="0"/>
              </a:rPr>
              <a:t>we</a:t>
            </a:r>
            <a:r>
              <a:rPr lang="de-AT" baseline="0" dirty="0" smtClean="0">
                <a:ea typeface="CMU Serif" panose="02000603000000000000" pitchFamily="2" charset="0"/>
                <a:cs typeface="CMU Serif" panose="02000603000000000000" pitchFamily="2" charset="0"/>
              </a:rPr>
              <a:t> </a:t>
            </a:r>
            <a:r>
              <a:rPr lang="de-AT" baseline="0" dirty="0" err="1" smtClean="0">
                <a:ea typeface="CMU Serif" panose="02000603000000000000" pitchFamily="2" charset="0"/>
                <a:cs typeface="CMU Serif" panose="02000603000000000000" pitchFamily="2" charset="0"/>
              </a:rPr>
              <a:t>want</a:t>
            </a:r>
            <a:r>
              <a:rPr lang="de-AT" baseline="0" dirty="0" smtClean="0">
                <a:ea typeface="CMU Serif" panose="02000603000000000000" pitchFamily="2" charset="0"/>
                <a:cs typeface="CMU Serif" panose="02000603000000000000" pitchFamily="2" charset="0"/>
              </a:rPr>
              <a:t> </a:t>
            </a:r>
            <a:r>
              <a:rPr lang="de-AT" baseline="0" dirty="0" err="1" smtClean="0">
                <a:ea typeface="CMU Serif" panose="02000603000000000000" pitchFamily="2" charset="0"/>
                <a:cs typeface="CMU Serif" panose="02000603000000000000" pitchFamily="2" charset="0"/>
              </a:rPr>
              <a:t>to</a:t>
            </a:r>
            <a:r>
              <a:rPr lang="de-AT" baseline="0" dirty="0" smtClean="0">
                <a:ea typeface="CMU Serif" panose="02000603000000000000" pitchFamily="2" charset="0"/>
                <a:cs typeface="CMU Serif" panose="02000603000000000000" pitchFamily="2" charset="0"/>
              </a:rPr>
              <a:t> </a:t>
            </a:r>
            <a:r>
              <a:rPr lang="de-AT" b="1" baseline="0" dirty="0" err="1" smtClean="0">
                <a:ea typeface="CMU Serif" panose="02000603000000000000" pitchFamily="2" charset="0"/>
                <a:cs typeface="CMU Serif" panose="02000603000000000000" pitchFamily="2" charset="0"/>
              </a:rPr>
              <a:t>apply</a:t>
            </a:r>
            <a:r>
              <a:rPr lang="de-AT" b="1" baseline="0" dirty="0" smtClean="0">
                <a:ea typeface="CMU Serif" panose="02000603000000000000" pitchFamily="2" charset="0"/>
                <a:cs typeface="CMU Serif" panose="02000603000000000000" pitchFamily="2" charset="0"/>
              </a:rPr>
              <a:t> </a:t>
            </a:r>
            <a:r>
              <a:rPr lang="de-AT" b="1" baseline="0" dirty="0" err="1" smtClean="0">
                <a:ea typeface="CMU Serif" panose="02000603000000000000" pitchFamily="2" charset="0"/>
                <a:cs typeface="CMU Serif" panose="02000603000000000000" pitchFamily="2" charset="0"/>
              </a:rPr>
              <a:t>assertion</a:t>
            </a:r>
            <a:r>
              <a:rPr lang="de-AT" b="1" baseline="0" dirty="0" smtClean="0">
                <a:ea typeface="CMU Serif" panose="02000603000000000000" pitchFamily="2" charset="0"/>
                <a:cs typeface="CMU Serif" panose="02000603000000000000" pitchFamily="2" charset="0"/>
              </a:rPr>
              <a:t> </a:t>
            </a:r>
            <a:r>
              <a:rPr lang="de-AT" b="1" baseline="0" dirty="0" err="1" smtClean="0">
                <a:ea typeface="CMU Serif" panose="02000603000000000000" pitchFamily="2" charset="0"/>
                <a:cs typeface="CMU Serif" panose="02000603000000000000" pitchFamily="2" charset="0"/>
              </a:rPr>
              <a:t>based</a:t>
            </a:r>
            <a:r>
              <a:rPr lang="de-AT" b="1" baseline="0" dirty="0" smtClean="0">
                <a:ea typeface="CMU Serif" panose="02000603000000000000" pitchFamily="2" charset="0"/>
                <a:cs typeface="CMU Serif" panose="02000603000000000000" pitchFamily="2" charset="0"/>
              </a:rPr>
              <a:t> </a:t>
            </a:r>
            <a:r>
              <a:rPr lang="de-AT" b="1" baseline="0" dirty="0" err="1" smtClean="0">
                <a:ea typeface="CMU Serif" panose="02000603000000000000" pitchFamily="2" charset="0"/>
                <a:cs typeface="CMU Serif" panose="02000603000000000000" pitchFamily="2" charset="0"/>
              </a:rPr>
              <a:t>verification</a:t>
            </a:r>
            <a:r>
              <a:rPr lang="de-AT" b="1" baseline="0" dirty="0" smtClean="0">
                <a:ea typeface="CMU Serif" panose="02000603000000000000" pitchFamily="2" charset="0"/>
                <a:cs typeface="CMU Serif" panose="02000603000000000000" pitchFamily="2" charset="0"/>
              </a:rPr>
              <a:t> </a:t>
            </a:r>
            <a:r>
              <a:rPr lang="de-AT" b="1" baseline="0" dirty="0" err="1" smtClean="0">
                <a:ea typeface="CMU Serif" panose="02000603000000000000" pitchFamily="2" charset="0"/>
                <a:cs typeface="CMU Serif" panose="02000603000000000000" pitchFamily="2" charset="0"/>
              </a:rPr>
              <a:t>methods</a:t>
            </a:r>
            <a:r>
              <a:rPr lang="de-AT" b="1" baseline="0" dirty="0" smtClean="0">
                <a:ea typeface="CMU Serif" panose="02000603000000000000" pitchFamily="2" charset="0"/>
                <a:cs typeface="CMU Serif" panose="02000603000000000000" pitchFamily="2" charset="0"/>
              </a:rPr>
              <a:t> </a:t>
            </a:r>
            <a:r>
              <a:rPr lang="de-AT" b="1" baseline="0" dirty="0" err="1" smtClean="0">
                <a:ea typeface="CMU Serif" panose="02000603000000000000" pitchFamily="2" charset="0"/>
                <a:cs typeface="CMU Serif" panose="02000603000000000000" pitchFamily="2" charset="0"/>
              </a:rPr>
              <a:t>during</a:t>
            </a:r>
            <a:r>
              <a:rPr lang="de-AT" b="1" baseline="0" dirty="0" smtClean="0">
                <a:ea typeface="CMU Serif" panose="02000603000000000000" pitchFamily="2" charset="0"/>
                <a:cs typeface="CMU Serif" panose="02000603000000000000" pitchFamily="2" charset="0"/>
              </a:rPr>
              <a:t> CPS </a:t>
            </a:r>
            <a:r>
              <a:rPr lang="de-AT" b="1" baseline="0" dirty="0" err="1" smtClean="0">
                <a:ea typeface="CMU Serif" panose="02000603000000000000" pitchFamily="2" charset="0"/>
                <a:cs typeface="CMU Serif" panose="02000603000000000000" pitchFamily="2" charset="0"/>
              </a:rPr>
              <a:t>execution</a:t>
            </a:r>
            <a:r>
              <a:rPr lang="de-AT" b="1" baseline="0" dirty="0" smtClean="0">
                <a:ea typeface="CMU Serif" panose="02000603000000000000" pitchFamily="2" charset="0"/>
                <a:cs typeface="CMU Serif" panose="02000603000000000000" pitchFamily="2" charset="0"/>
              </a:rPr>
              <a:t> in </a:t>
            </a:r>
            <a:r>
              <a:rPr lang="de-AT" b="1" baseline="0" dirty="0" err="1" smtClean="0">
                <a:ea typeface="CMU Serif" panose="02000603000000000000" pitchFamily="2" charset="0"/>
                <a:cs typeface="CMU Serif" panose="02000603000000000000" pitchFamily="2" charset="0"/>
              </a:rPr>
              <a:t>realtime</a:t>
            </a:r>
            <a:r>
              <a:rPr lang="de-AT" baseline="0" dirty="0" smtClean="0">
                <a:ea typeface="CMU Serif" panose="02000603000000000000" pitchFamily="2" charset="0"/>
                <a:cs typeface="CMU Serif" panose="02000603000000000000" pitchFamily="2" charset="0"/>
              </a:rPr>
              <a:t>.</a:t>
            </a:r>
          </a:p>
          <a:p>
            <a:pPr>
              <a:spcBef>
                <a:spcPts val="600"/>
              </a:spcBef>
              <a:spcAft>
                <a:spcPts val="600"/>
              </a:spcAft>
            </a:pPr>
            <a:r>
              <a:rPr lang="de-AT" baseline="0" dirty="0" err="1" smtClean="0">
                <a:ea typeface="CMU Serif" panose="02000603000000000000" pitchFamily="2" charset="0"/>
                <a:cs typeface="CMU Serif" panose="02000603000000000000" pitchFamily="2" charset="0"/>
              </a:rPr>
              <a:t>Our</a:t>
            </a:r>
            <a:r>
              <a:rPr lang="de-AT" baseline="0" dirty="0" smtClean="0">
                <a:ea typeface="CMU Serif" panose="02000603000000000000" pitchFamily="2" charset="0"/>
                <a:cs typeface="CMU Serif" panose="02000603000000000000" pitchFamily="2" charset="0"/>
              </a:rPr>
              <a:t> </a:t>
            </a:r>
            <a:r>
              <a:rPr lang="de-AT" baseline="0" dirty="0" err="1" smtClean="0">
                <a:ea typeface="CMU Serif" panose="02000603000000000000" pitchFamily="2" charset="0"/>
                <a:cs typeface="CMU Serif" panose="02000603000000000000" pitchFamily="2" charset="0"/>
              </a:rPr>
              <a:t>goal</a:t>
            </a:r>
            <a:r>
              <a:rPr lang="de-AT" baseline="0" dirty="0" smtClean="0">
                <a:ea typeface="CMU Serif" panose="02000603000000000000" pitchFamily="2" charset="0"/>
                <a:cs typeface="CMU Serif" panose="02000603000000000000" pitchFamily="2" charset="0"/>
              </a:rPr>
              <a:t> </a:t>
            </a:r>
            <a:r>
              <a:rPr lang="de-AT" baseline="0" dirty="0" err="1" smtClean="0">
                <a:ea typeface="CMU Serif" panose="02000603000000000000" pitchFamily="2" charset="0"/>
                <a:cs typeface="CMU Serif" panose="02000603000000000000" pitchFamily="2" charset="0"/>
              </a:rPr>
              <a:t>is</a:t>
            </a:r>
            <a:r>
              <a:rPr lang="de-AT" baseline="0" dirty="0" smtClean="0">
                <a:ea typeface="CMU Serif" panose="02000603000000000000" pitchFamily="2" charset="0"/>
                <a:cs typeface="CMU Serif" panose="02000603000000000000" pitchFamily="2" charset="0"/>
              </a:rPr>
              <a:t> </a:t>
            </a:r>
            <a:r>
              <a:rPr lang="de-AT" baseline="0" dirty="0" err="1" smtClean="0">
                <a:ea typeface="CMU Serif" panose="02000603000000000000" pitchFamily="2" charset="0"/>
                <a:cs typeface="CMU Serif" panose="02000603000000000000" pitchFamily="2" charset="0"/>
              </a:rPr>
              <a:t>to</a:t>
            </a:r>
            <a:r>
              <a:rPr lang="de-AT" baseline="0" dirty="0" smtClean="0">
                <a:ea typeface="CMU Serif" panose="02000603000000000000" pitchFamily="2" charset="0"/>
                <a:cs typeface="CMU Serif" panose="02000603000000000000" pitchFamily="2" charset="0"/>
              </a:rPr>
              <a:t> </a:t>
            </a:r>
            <a:r>
              <a:rPr lang="de-AT" b="1" baseline="0" dirty="0" err="1" smtClean="0">
                <a:ea typeface="CMU Serif" panose="02000603000000000000" pitchFamily="2" charset="0"/>
                <a:cs typeface="CMU Serif" panose="02000603000000000000" pitchFamily="2" charset="0"/>
              </a:rPr>
              <a:t>avoid</a:t>
            </a:r>
            <a:r>
              <a:rPr lang="de-AT" baseline="0" dirty="0" smtClean="0">
                <a:ea typeface="CMU Serif" panose="02000603000000000000" pitchFamily="2" charset="0"/>
                <a:cs typeface="CMU Serif" panose="02000603000000000000" pitchFamily="2" charset="0"/>
              </a:rPr>
              <a:t> </a:t>
            </a:r>
            <a:r>
              <a:rPr lang="de-AT" baseline="0" dirty="0" err="1" smtClean="0">
                <a:ea typeface="CMU Serif" panose="02000603000000000000" pitchFamily="2" charset="0"/>
                <a:cs typeface="CMU Serif" panose="02000603000000000000" pitchFamily="2" charset="0"/>
              </a:rPr>
              <a:t>using</a:t>
            </a:r>
            <a:r>
              <a:rPr lang="de-AT" baseline="0" dirty="0" smtClean="0">
                <a:ea typeface="CMU Serif" panose="02000603000000000000" pitchFamily="2" charset="0"/>
                <a:cs typeface="CMU Serif" panose="02000603000000000000" pitchFamily="2" charset="0"/>
              </a:rPr>
              <a:t> </a:t>
            </a:r>
            <a:r>
              <a:rPr lang="de-AT" b="1" baseline="0" dirty="0" err="1" smtClean="0">
                <a:ea typeface="CMU Serif" panose="02000603000000000000" pitchFamily="2" charset="0"/>
                <a:cs typeface="CMU Serif" panose="02000603000000000000" pitchFamily="2" charset="0"/>
              </a:rPr>
              <a:t>simulation</a:t>
            </a:r>
            <a:r>
              <a:rPr lang="de-AT" baseline="0" dirty="0" smtClean="0">
                <a:ea typeface="CMU Serif" panose="02000603000000000000" pitchFamily="2" charset="0"/>
                <a:cs typeface="CMU Serif" panose="02000603000000000000" pitchFamily="2" charset="0"/>
              </a:rPr>
              <a:t> </a:t>
            </a:r>
            <a:r>
              <a:rPr lang="de-AT" baseline="0" dirty="0" err="1" smtClean="0">
                <a:ea typeface="CMU Serif" panose="02000603000000000000" pitchFamily="2" charset="0"/>
                <a:cs typeface="CMU Serif" panose="02000603000000000000" pitchFamily="2" charset="0"/>
              </a:rPr>
              <a:t>testing</a:t>
            </a:r>
            <a:r>
              <a:rPr lang="de-AT" baseline="0" dirty="0" smtClean="0">
                <a:ea typeface="CMU Serif" panose="02000603000000000000" pitchFamily="2" charset="0"/>
                <a:cs typeface="CMU Serif" panose="02000603000000000000" pitchFamily="2" charset="0"/>
              </a:rPr>
              <a:t> </a:t>
            </a:r>
            <a:r>
              <a:rPr lang="de-AT" baseline="0" dirty="0" err="1" smtClean="0">
                <a:ea typeface="CMU Serif" panose="02000603000000000000" pitchFamily="2" charset="0"/>
                <a:cs typeface="CMU Serif" panose="02000603000000000000" pitchFamily="2" charset="0"/>
              </a:rPr>
              <a:t>which</a:t>
            </a:r>
            <a:r>
              <a:rPr lang="de-AT" baseline="0" dirty="0" smtClean="0">
                <a:ea typeface="CMU Serif" panose="02000603000000000000" pitchFamily="2" charset="0"/>
                <a:cs typeface="CMU Serif" panose="02000603000000000000" pitchFamily="2" charset="0"/>
              </a:rPr>
              <a:t> </a:t>
            </a:r>
            <a:r>
              <a:rPr lang="de-AT" baseline="0" dirty="0" err="1" smtClean="0">
                <a:ea typeface="CMU Serif" panose="02000603000000000000" pitchFamily="2" charset="0"/>
                <a:cs typeface="CMU Serif" panose="02000603000000000000" pitchFamily="2" charset="0"/>
              </a:rPr>
              <a:t>does</a:t>
            </a:r>
            <a:r>
              <a:rPr lang="de-AT" baseline="0" dirty="0" smtClean="0">
                <a:ea typeface="CMU Serif" panose="02000603000000000000" pitchFamily="2" charset="0"/>
                <a:cs typeface="CMU Serif" panose="02000603000000000000" pitchFamily="2" charset="0"/>
              </a:rPr>
              <a:t> not </a:t>
            </a:r>
            <a:r>
              <a:rPr lang="de-AT" baseline="0" dirty="0" err="1" smtClean="0">
                <a:ea typeface="CMU Serif" panose="02000603000000000000" pitchFamily="2" charset="0"/>
                <a:cs typeface="CMU Serif" panose="02000603000000000000" pitchFamily="2" charset="0"/>
              </a:rPr>
              <a:t>scale</a:t>
            </a:r>
            <a:r>
              <a:rPr lang="de-AT" baseline="0" dirty="0" smtClean="0">
                <a:ea typeface="CMU Serif" panose="02000603000000000000" pitchFamily="2" charset="0"/>
                <a:cs typeface="CMU Serif" panose="02000603000000000000" pitchFamily="2" charset="0"/>
              </a:rPr>
              <a:t> </a:t>
            </a:r>
            <a:r>
              <a:rPr lang="de-AT" baseline="0" dirty="0" err="1" smtClean="0">
                <a:ea typeface="CMU Serif" panose="02000603000000000000" pitchFamily="2" charset="0"/>
                <a:cs typeface="CMU Serif" panose="02000603000000000000" pitchFamily="2" charset="0"/>
              </a:rPr>
              <a:t>well</a:t>
            </a:r>
            <a:r>
              <a:rPr lang="de-AT" baseline="0" dirty="0" smtClean="0">
                <a:ea typeface="CMU Serif" panose="02000603000000000000" pitchFamily="2" charset="0"/>
                <a:cs typeface="CMU Serif" panose="02000603000000000000" pitchFamily="2" charset="0"/>
              </a:rPr>
              <a:t> due </a:t>
            </a:r>
            <a:r>
              <a:rPr lang="de-AT" baseline="0" dirty="0" err="1" smtClean="0">
                <a:ea typeface="CMU Serif" panose="02000603000000000000" pitchFamily="2" charset="0"/>
                <a:cs typeface="CMU Serif" panose="02000603000000000000" pitchFamily="2" charset="0"/>
              </a:rPr>
              <a:t>to</a:t>
            </a:r>
            <a:r>
              <a:rPr lang="de-AT" baseline="0" dirty="0" smtClean="0">
                <a:ea typeface="CMU Serif" panose="02000603000000000000" pitchFamily="2" charset="0"/>
                <a:cs typeface="CMU Serif" panose="02000603000000000000" pitchFamily="2" charset="0"/>
              </a:rPr>
              <a:t> immense </a:t>
            </a:r>
            <a:r>
              <a:rPr lang="de-AT" baseline="0" dirty="0" err="1" smtClean="0">
                <a:ea typeface="CMU Serif" panose="02000603000000000000" pitchFamily="2" charset="0"/>
                <a:cs typeface="CMU Serif" panose="02000603000000000000" pitchFamily="2" charset="0"/>
              </a:rPr>
              <a:t>computation</a:t>
            </a:r>
            <a:r>
              <a:rPr lang="de-AT" baseline="0" dirty="0" smtClean="0">
                <a:ea typeface="CMU Serif" panose="02000603000000000000" pitchFamily="2" charset="0"/>
                <a:cs typeface="CMU Serif" panose="02000603000000000000" pitchFamily="2" charset="0"/>
              </a:rPr>
              <a:t> </a:t>
            </a:r>
            <a:r>
              <a:rPr lang="de-AT" baseline="0" dirty="0" err="1" smtClean="0">
                <a:ea typeface="CMU Serif" panose="02000603000000000000" pitchFamily="2" charset="0"/>
                <a:cs typeface="CMU Serif" panose="02000603000000000000" pitchFamily="2" charset="0"/>
              </a:rPr>
              <a:t>requirements</a:t>
            </a:r>
            <a:r>
              <a:rPr lang="de-AT" baseline="0" dirty="0" smtClean="0">
                <a:ea typeface="CMU Serif" panose="02000603000000000000" pitchFamily="2" charset="0"/>
                <a:cs typeface="CMU Serif" panose="02000603000000000000" pitchFamily="2" charset="0"/>
              </a:rPr>
              <a:t>.</a:t>
            </a:r>
          </a:p>
          <a:p>
            <a:pPr>
              <a:spcBef>
                <a:spcPts val="600"/>
              </a:spcBef>
              <a:spcAft>
                <a:spcPts val="600"/>
              </a:spcAft>
            </a:pPr>
            <a:r>
              <a:rPr lang="de-AT" baseline="0" dirty="0" smtClean="0">
                <a:ea typeface="CMU Serif" panose="02000603000000000000" pitchFamily="2" charset="0"/>
                <a:cs typeface="CMU Serif" panose="02000603000000000000" pitchFamily="2" charset="0"/>
              </a:rPr>
              <a:t>We </a:t>
            </a:r>
            <a:r>
              <a:rPr lang="de-AT" baseline="0" dirty="0" err="1" smtClean="0">
                <a:ea typeface="CMU Serif" panose="02000603000000000000" pitchFamily="2" charset="0"/>
                <a:cs typeface="CMU Serif" panose="02000603000000000000" pitchFamily="2" charset="0"/>
              </a:rPr>
              <a:t>choose</a:t>
            </a:r>
            <a:r>
              <a:rPr lang="de-AT" baseline="0" dirty="0" smtClean="0">
                <a:ea typeface="CMU Serif" panose="02000603000000000000" pitchFamily="2" charset="0"/>
                <a:cs typeface="CMU Serif" panose="02000603000000000000" pitchFamily="2" charset="0"/>
              </a:rPr>
              <a:t> Signal Temporal </a:t>
            </a:r>
            <a:r>
              <a:rPr lang="de-AT" baseline="0" dirty="0" err="1" smtClean="0">
                <a:ea typeface="CMU Serif" panose="02000603000000000000" pitchFamily="2" charset="0"/>
                <a:cs typeface="CMU Serif" panose="02000603000000000000" pitchFamily="2" charset="0"/>
              </a:rPr>
              <a:t>Logic</a:t>
            </a:r>
            <a:r>
              <a:rPr lang="de-AT" baseline="0" dirty="0" smtClean="0">
                <a:ea typeface="CMU Serif" panose="02000603000000000000" pitchFamily="2" charset="0"/>
                <a:cs typeface="CMU Serif" panose="02000603000000000000" pitchFamily="2" charset="0"/>
              </a:rPr>
              <a:t> </a:t>
            </a:r>
            <a:r>
              <a:rPr lang="de-AT" baseline="0" dirty="0" err="1" smtClean="0">
                <a:ea typeface="CMU Serif" panose="02000603000000000000" pitchFamily="2" charset="0"/>
                <a:cs typeface="CMU Serif" panose="02000603000000000000" pitchFamily="2" charset="0"/>
              </a:rPr>
              <a:t>as</a:t>
            </a:r>
            <a:r>
              <a:rPr lang="de-AT" baseline="0" dirty="0" smtClean="0">
                <a:ea typeface="CMU Serif" panose="02000603000000000000" pitchFamily="2" charset="0"/>
                <a:cs typeface="CMU Serif" panose="02000603000000000000" pitchFamily="2" charset="0"/>
              </a:rPr>
              <a:t> </a:t>
            </a:r>
            <a:r>
              <a:rPr lang="de-AT" baseline="0" dirty="0" err="1" smtClean="0">
                <a:ea typeface="CMU Serif" panose="02000603000000000000" pitchFamily="2" charset="0"/>
                <a:cs typeface="CMU Serif" panose="02000603000000000000" pitchFamily="2" charset="0"/>
              </a:rPr>
              <a:t>our</a:t>
            </a:r>
            <a:r>
              <a:rPr lang="de-AT" baseline="0" dirty="0" smtClean="0">
                <a:ea typeface="CMU Serif" panose="02000603000000000000" pitchFamily="2" charset="0"/>
                <a:cs typeface="CMU Serif" panose="02000603000000000000" pitchFamily="2" charset="0"/>
              </a:rPr>
              <a:t> </a:t>
            </a:r>
            <a:r>
              <a:rPr lang="de-AT" baseline="0" dirty="0" err="1" smtClean="0">
                <a:ea typeface="CMU Serif" panose="02000603000000000000" pitchFamily="2" charset="0"/>
                <a:cs typeface="CMU Serif" panose="02000603000000000000" pitchFamily="2" charset="0"/>
              </a:rPr>
              <a:t>property</a:t>
            </a:r>
            <a:r>
              <a:rPr lang="de-AT" baseline="0" dirty="0" smtClean="0">
                <a:ea typeface="CMU Serif" panose="02000603000000000000" pitchFamily="2" charset="0"/>
                <a:cs typeface="CMU Serif" panose="02000603000000000000" pitchFamily="2" charset="0"/>
              </a:rPr>
              <a:t> </a:t>
            </a:r>
            <a:r>
              <a:rPr lang="de-AT" baseline="0" dirty="0" err="1" smtClean="0">
                <a:ea typeface="CMU Serif" panose="02000603000000000000" pitchFamily="2" charset="0"/>
                <a:cs typeface="CMU Serif" panose="02000603000000000000" pitchFamily="2" charset="0"/>
              </a:rPr>
              <a:t>specification</a:t>
            </a:r>
            <a:r>
              <a:rPr lang="de-AT" baseline="0" dirty="0" smtClean="0">
                <a:ea typeface="CMU Serif" panose="02000603000000000000" pitchFamily="2" charset="0"/>
                <a:cs typeface="CMU Serif" panose="02000603000000000000" pitchFamily="2" charset="0"/>
              </a:rPr>
              <a:t> </a:t>
            </a:r>
            <a:r>
              <a:rPr lang="de-AT" baseline="0" dirty="0" err="1" smtClean="0">
                <a:ea typeface="CMU Serif" panose="02000603000000000000" pitchFamily="2" charset="0"/>
                <a:cs typeface="CMU Serif" panose="02000603000000000000" pitchFamily="2" charset="0"/>
              </a:rPr>
              <a:t>language</a:t>
            </a:r>
            <a:r>
              <a:rPr lang="de-AT" baseline="0" dirty="0" smtClean="0">
                <a:ea typeface="CMU Serif" panose="02000603000000000000" pitchFamily="2" charset="0"/>
                <a:cs typeface="CMU Serif" panose="02000603000000000000" pitchFamily="2" charset="0"/>
              </a:rPr>
              <a:t>, due </a:t>
            </a:r>
            <a:r>
              <a:rPr lang="de-AT" baseline="0" dirty="0" err="1" smtClean="0">
                <a:ea typeface="CMU Serif" panose="02000603000000000000" pitchFamily="2" charset="0"/>
                <a:cs typeface="CMU Serif" panose="02000603000000000000" pitchFamily="2" charset="0"/>
              </a:rPr>
              <a:t>to</a:t>
            </a:r>
            <a:r>
              <a:rPr lang="de-AT" baseline="0" dirty="0" smtClean="0">
                <a:ea typeface="CMU Serif" panose="02000603000000000000" pitchFamily="2" charset="0"/>
                <a:cs typeface="CMU Serif" panose="02000603000000000000" pitchFamily="2" charset="0"/>
              </a:rPr>
              <a:t> </a:t>
            </a:r>
            <a:r>
              <a:rPr lang="de-AT" b="1" baseline="0" dirty="0" err="1" smtClean="0">
                <a:ea typeface="CMU Serif" panose="02000603000000000000" pitchFamily="2" charset="0"/>
                <a:cs typeface="CMU Serif" panose="02000603000000000000" pitchFamily="2" charset="0"/>
              </a:rPr>
              <a:t>expressivness</a:t>
            </a:r>
            <a:r>
              <a:rPr lang="de-AT" baseline="0" dirty="0" smtClean="0">
                <a:ea typeface="CMU Serif" panose="02000603000000000000" pitchFamily="2" charset="0"/>
                <a:cs typeface="CMU Serif" panose="02000603000000000000" pitchFamily="2" charset="0"/>
              </a:rPr>
              <a:t> </a:t>
            </a:r>
            <a:r>
              <a:rPr lang="de-AT" baseline="0" dirty="0" err="1" smtClean="0">
                <a:ea typeface="CMU Serif" panose="02000603000000000000" pitchFamily="2" charset="0"/>
                <a:cs typeface="CMU Serif" panose="02000603000000000000" pitchFamily="2" charset="0"/>
              </a:rPr>
              <a:t>and</a:t>
            </a:r>
            <a:r>
              <a:rPr lang="de-AT" baseline="0" dirty="0" smtClean="0">
                <a:ea typeface="CMU Serif" panose="02000603000000000000" pitchFamily="2" charset="0"/>
                <a:cs typeface="CMU Serif" panose="02000603000000000000" pitchFamily="2" charset="0"/>
              </a:rPr>
              <a:t>  </a:t>
            </a:r>
            <a:r>
              <a:rPr lang="de-AT" b="1" baseline="0" dirty="0" smtClean="0">
                <a:ea typeface="CMU Serif" panose="02000603000000000000" pitchFamily="2" charset="0"/>
                <a:cs typeface="CMU Serif" panose="02000603000000000000" pitchFamily="2" charset="0"/>
              </a:rPr>
              <a:t>formal</a:t>
            </a:r>
            <a:r>
              <a:rPr lang="de-AT" baseline="0" dirty="0" smtClean="0">
                <a:ea typeface="CMU Serif" panose="02000603000000000000" pitchFamily="2" charset="0"/>
                <a:cs typeface="CMU Serif" panose="02000603000000000000" pitchFamily="2" charset="0"/>
              </a:rPr>
              <a:t> </a:t>
            </a:r>
            <a:r>
              <a:rPr lang="de-AT" baseline="0" dirty="0" err="1" smtClean="0">
                <a:ea typeface="CMU Serif" panose="02000603000000000000" pitchFamily="2" charset="0"/>
                <a:cs typeface="CMU Serif" panose="02000603000000000000" pitchFamily="2" charset="0"/>
              </a:rPr>
              <a:t>semantics</a:t>
            </a:r>
            <a:r>
              <a:rPr lang="de-AT" baseline="0" dirty="0" smtClean="0">
                <a:ea typeface="CMU Serif" panose="02000603000000000000" pitchFamily="2" charset="0"/>
                <a:cs typeface="CMU Serif" panose="02000603000000000000" pitchFamily="2" charset="0"/>
              </a:rPr>
              <a:t>.</a:t>
            </a:r>
          </a:p>
          <a:p>
            <a:pPr>
              <a:spcBef>
                <a:spcPts val="600"/>
              </a:spcBef>
              <a:spcAft>
                <a:spcPts val="600"/>
              </a:spcAft>
            </a:pPr>
            <a:endParaRPr lang="de-AT" baseline="0" dirty="0" smtClean="0">
              <a:ea typeface="CMU Serif" panose="02000603000000000000" pitchFamily="2" charset="0"/>
              <a:cs typeface="CMU Serif" panose="02000603000000000000" pitchFamily="2" charset="0"/>
            </a:endParaRPr>
          </a:p>
          <a:p>
            <a:pPr>
              <a:spcBef>
                <a:spcPts val="600"/>
              </a:spcBef>
              <a:spcAft>
                <a:spcPts val="600"/>
              </a:spcAft>
            </a:pPr>
            <a:endParaRPr lang="en-US" dirty="0" smtClean="0">
              <a:ea typeface="CMU Serif" panose="02000603000000000000" pitchFamily="2" charset="0"/>
              <a:cs typeface="CMU Serif" panose="02000603000000000000" pitchFamily="2" charset="0"/>
            </a:endParaRPr>
          </a:p>
          <a:p>
            <a:pPr>
              <a:spcBef>
                <a:spcPts val="600"/>
              </a:spcBef>
              <a:spcAft>
                <a:spcPts val="600"/>
              </a:spcAft>
            </a:pPr>
            <a:r>
              <a:rPr lang="en-US" dirty="0" smtClean="0">
                <a:ea typeface="CMU Serif" panose="02000603000000000000" pitchFamily="2" charset="0"/>
                <a:cs typeface="CMU Serif" panose="02000603000000000000" pitchFamily="2" charset="0"/>
              </a:rPr>
              <a:t>STL </a:t>
            </a:r>
            <a:r>
              <a:rPr lang="en-US" dirty="0" smtClean="0">
                <a:ea typeface="CMU Serif" panose="02000603000000000000" pitchFamily="2" charset="0"/>
                <a:cs typeface="CMU Serif" panose="02000603000000000000" pitchFamily="2" charset="0"/>
              </a:rPr>
              <a:t>Monitors in FPGA</a:t>
            </a:r>
          </a:p>
          <a:p>
            <a:pPr lvl="1">
              <a:spcBef>
                <a:spcPts val="600"/>
              </a:spcBef>
              <a:spcAft>
                <a:spcPts val="600"/>
              </a:spcAft>
            </a:pPr>
            <a:r>
              <a:rPr lang="en-US" dirty="0" smtClean="0">
                <a:ea typeface="CMU Serif" panose="02000603000000000000" pitchFamily="2" charset="0"/>
                <a:cs typeface="CMU Serif" panose="02000603000000000000" pitchFamily="2" charset="0"/>
              </a:rPr>
              <a:t>Shorten verification time</a:t>
            </a:r>
          </a:p>
          <a:p>
            <a:pPr lvl="1">
              <a:spcBef>
                <a:spcPts val="600"/>
              </a:spcBef>
              <a:spcAft>
                <a:spcPts val="600"/>
              </a:spcAft>
            </a:pPr>
            <a:r>
              <a:rPr lang="en-US" dirty="0" smtClean="0">
                <a:ea typeface="CMU Serif" panose="02000603000000000000" pitchFamily="2" charset="0"/>
                <a:cs typeface="CMU Serif" panose="02000603000000000000" pitchFamily="2" charset="0"/>
              </a:rPr>
              <a:t>Automate the process</a:t>
            </a:r>
          </a:p>
          <a:p>
            <a:pPr>
              <a:spcBef>
                <a:spcPts val="600"/>
              </a:spcBef>
              <a:spcAft>
                <a:spcPts val="600"/>
              </a:spcAft>
            </a:pPr>
            <a:r>
              <a:rPr lang="en-US" dirty="0" smtClean="0">
                <a:ea typeface="CMU Serif" panose="02000603000000000000" pitchFamily="2" charset="0"/>
                <a:cs typeface="CMU Serif" panose="02000603000000000000" pitchFamily="2" charset="0"/>
              </a:rPr>
              <a:t>Quantitative Monitoring of STL Properties</a:t>
            </a:r>
          </a:p>
          <a:p>
            <a:pPr lvl="1">
              <a:spcBef>
                <a:spcPts val="600"/>
              </a:spcBef>
              <a:spcAft>
                <a:spcPts val="600"/>
              </a:spcAft>
            </a:pPr>
            <a:r>
              <a:rPr lang="en-US" dirty="0" smtClean="0">
                <a:ea typeface="CMU Serif" panose="02000603000000000000" pitchFamily="2" charset="0"/>
                <a:cs typeface="CMU Serif" panose="02000603000000000000" pitchFamily="2" charset="0"/>
              </a:rPr>
              <a:t>More precise robustness degree</a:t>
            </a:r>
          </a:p>
          <a:p>
            <a:pPr lvl="1">
              <a:spcBef>
                <a:spcPts val="600"/>
              </a:spcBef>
              <a:spcAft>
                <a:spcPts val="600"/>
              </a:spcAft>
            </a:pPr>
            <a:r>
              <a:rPr lang="en-US" dirty="0" smtClean="0">
                <a:ea typeface="CMU Serif" panose="02000603000000000000" pitchFamily="2" charset="0"/>
                <a:cs typeface="CMU Serif" panose="02000603000000000000" pitchFamily="2" charset="0"/>
              </a:rPr>
              <a:t>Online algorithm </a:t>
            </a:r>
            <a:r>
              <a:rPr lang="en-US" dirty="0" smtClean="0">
                <a:ea typeface="CMU Serif" panose="02000603000000000000" pitchFamily="2" charset="0"/>
                <a:cs typeface="CMU Serif" panose="02000603000000000000" pitchFamily="2" charset="0"/>
              </a:rPr>
              <a:t>for robustness degree implementable </a:t>
            </a:r>
            <a:r>
              <a:rPr lang="en-US" dirty="0" smtClean="0">
                <a:ea typeface="CMU Serif" panose="02000603000000000000" pitchFamily="2" charset="0"/>
                <a:cs typeface="CMU Serif" panose="02000603000000000000" pitchFamily="2" charset="0"/>
              </a:rPr>
              <a:t>in hardware</a:t>
            </a:r>
          </a:p>
          <a:p>
            <a:pPr>
              <a:spcBef>
                <a:spcPts val="600"/>
              </a:spcBef>
              <a:spcAft>
                <a:spcPts val="600"/>
              </a:spcAft>
            </a:pPr>
            <a:r>
              <a:rPr lang="en-US" dirty="0" smtClean="0">
                <a:ea typeface="CMU Serif" panose="02000603000000000000" pitchFamily="2" charset="0"/>
                <a:cs typeface="CMU Serif" panose="02000603000000000000" pitchFamily="2" charset="0"/>
              </a:rPr>
              <a:t>Neural HW Monitors</a:t>
            </a:r>
          </a:p>
          <a:p>
            <a:pPr lvl="1">
              <a:spcBef>
                <a:spcPts val="600"/>
              </a:spcBef>
              <a:spcAft>
                <a:spcPts val="600"/>
              </a:spcAft>
            </a:pPr>
            <a:r>
              <a:rPr lang="en-US" dirty="0" smtClean="0">
                <a:solidFill>
                  <a:schemeClr val="accent4">
                    <a:lumMod val="50000"/>
                  </a:schemeClr>
                </a:solidFill>
                <a:ea typeface="CMU Serif" panose="02000603000000000000" pitchFamily="2" charset="0"/>
                <a:cs typeface="CMU Serif" panose="02000603000000000000" pitchFamily="2" charset="0"/>
              </a:rPr>
              <a:t>We are also interested in applying novel hardware architectures for building monitors. Recently IBM revealed a hardware-friendly spiking neural architecture called </a:t>
            </a:r>
            <a:r>
              <a:rPr lang="en-US" dirty="0" err="1" smtClean="0">
                <a:solidFill>
                  <a:schemeClr val="accent4">
                    <a:lumMod val="50000"/>
                  </a:schemeClr>
                </a:solidFill>
                <a:ea typeface="CMU Serif" panose="02000603000000000000" pitchFamily="2" charset="0"/>
                <a:cs typeface="CMU Serif" panose="02000603000000000000" pitchFamily="2" charset="0"/>
              </a:rPr>
              <a:t>TrueNorth</a:t>
            </a:r>
            <a:r>
              <a:rPr lang="en-US" dirty="0" smtClean="0">
                <a:solidFill>
                  <a:schemeClr val="accent4">
                    <a:lumMod val="50000"/>
                  </a:schemeClr>
                </a:solidFill>
                <a:ea typeface="CMU Serif" panose="02000603000000000000" pitchFamily="2" charset="0"/>
                <a:cs typeface="CMU Serif" panose="02000603000000000000" pitchFamily="2" charset="0"/>
              </a:rPr>
              <a:t>, and in this talk we show, how to use this model for </a:t>
            </a:r>
            <a:r>
              <a:rPr lang="en-US" dirty="0" err="1" smtClean="0">
                <a:solidFill>
                  <a:schemeClr val="accent4">
                    <a:lumMod val="50000"/>
                  </a:schemeClr>
                </a:solidFill>
                <a:ea typeface="CMU Serif" panose="02000603000000000000" pitchFamily="2" charset="0"/>
                <a:cs typeface="CMU Serif" panose="02000603000000000000" pitchFamily="2" charset="0"/>
              </a:rPr>
              <a:t>buildingMTL</a:t>
            </a:r>
            <a:r>
              <a:rPr lang="en-US" dirty="0" smtClean="0">
                <a:solidFill>
                  <a:schemeClr val="accent4">
                    <a:lumMod val="50000"/>
                  </a:schemeClr>
                </a:solidFill>
                <a:ea typeface="CMU Serif" panose="02000603000000000000" pitchFamily="2" charset="0"/>
                <a:cs typeface="CMU Serif" panose="02000603000000000000" pitchFamily="2" charset="0"/>
              </a:rPr>
              <a:t> monitors from </a:t>
            </a:r>
            <a:r>
              <a:rPr lang="en-US" dirty="0" err="1" smtClean="0">
                <a:solidFill>
                  <a:schemeClr val="accent4">
                    <a:lumMod val="50000"/>
                  </a:schemeClr>
                </a:solidFill>
                <a:ea typeface="CMU Serif" panose="02000603000000000000" pitchFamily="2" charset="0"/>
                <a:cs typeface="CMU Serif" panose="02000603000000000000" pitchFamily="2" charset="0"/>
              </a:rPr>
              <a:t>TrueNorth</a:t>
            </a:r>
            <a:r>
              <a:rPr lang="en-US" dirty="0" smtClean="0">
                <a:solidFill>
                  <a:schemeClr val="accent4">
                    <a:lumMod val="50000"/>
                  </a:schemeClr>
                </a:solidFill>
                <a:ea typeface="CMU Serif" panose="02000603000000000000" pitchFamily="2" charset="0"/>
                <a:cs typeface="CMU Serif" panose="02000603000000000000" pitchFamily="2" charset="0"/>
              </a:rPr>
              <a:t> neurons.</a:t>
            </a:r>
            <a:endParaRPr lang="en-US" dirty="0"/>
          </a:p>
        </p:txBody>
      </p:sp>
      <p:sp>
        <p:nvSpPr>
          <p:cNvPr id="4" name="Slide Number Placeholder 3"/>
          <p:cNvSpPr>
            <a:spLocks noGrp="1"/>
          </p:cNvSpPr>
          <p:nvPr>
            <p:ph type="sldNum" sz="quarter" idx="10"/>
          </p:nvPr>
        </p:nvSpPr>
        <p:spPr/>
        <p:txBody>
          <a:bodyPr/>
          <a:lstStyle/>
          <a:p>
            <a:fld id="{61F890E4-F22E-4145-AD93-D7A0E22AE499}" type="slidenum">
              <a:rPr lang="de-DE" smtClean="0"/>
              <a:pPr/>
              <a:t>2</a:t>
            </a:fld>
            <a:endParaRPr lang="de-DE"/>
          </a:p>
        </p:txBody>
      </p:sp>
    </p:spTree>
    <p:extLst>
      <p:ext uri="{BB962C8B-B14F-4D97-AF65-F5344CB8AC3E}">
        <p14:creationId xmlns:p14="http://schemas.microsoft.com/office/powerpoint/2010/main" val="1565046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further evaluation, we performed several experiments. We generated the monitor for specific formulas in order to benchmark the resource consumption.</a:t>
            </a:r>
          </a:p>
          <a:p>
            <a:endParaRPr lang="en-US" baseline="0" dirty="0" smtClean="0"/>
          </a:p>
          <a:p>
            <a:r>
              <a:rPr lang="en-US" baseline="0" dirty="0" smtClean="0"/>
              <a:t>The first experiment was the evaluation of </a:t>
            </a:r>
            <a:r>
              <a:rPr lang="en-US" b="1" baseline="0" dirty="0" smtClean="0"/>
              <a:t>untimed </a:t>
            </a:r>
            <a:r>
              <a:rPr lang="en-US" baseline="0" dirty="0" smtClean="0"/>
              <a:t>formulas. We can see that even for the complex formulas we obtain a very small footprint in hardware.</a:t>
            </a:r>
          </a:p>
          <a:p>
            <a:endParaRPr lang="en-US" baseline="0" dirty="0" smtClean="0"/>
          </a:p>
          <a:p>
            <a:r>
              <a:rPr lang="en-US" baseline="0" dirty="0" smtClean="0"/>
              <a:t>The second experiment exposes resource consumption of our counters algorithm. On the vertical axis, we scale the input signal variability.</a:t>
            </a:r>
          </a:p>
          <a:p>
            <a:r>
              <a:rPr lang="en-US" baseline="0" dirty="0" smtClean="0"/>
              <a:t>On the horizontal axis, we increase the time bound by an order of magnitude.</a:t>
            </a:r>
          </a:p>
          <a:p>
            <a:endParaRPr lang="en-US" baseline="0" dirty="0" smtClean="0"/>
          </a:p>
          <a:p>
            <a:r>
              <a:rPr lang="en-US" baseline="0" dirty="0" smtClean="0"/>
              <a:t>The results prove the expectations: As the signal </a:t>
            </a:r>
            <a:r>
              <a:rPr lang="en-US" baseline="0" dirty="0" err="1" smtClean="0"/>
              <a:t>variabilty</a:t>
            </a:r>
            <a:r>
              <a:rPr lang="en-US" baseline="0" dirty="0" smtClean="0"/>
              <a:t> increases the resource consumption grows. If we increase the time bound , the consumed resources also increase, however much better than the naïve approach which had a linear increase with the value of time bounds B.</a:t>
            </a:r>
          </a:p>
          <a:p>
            <a:endParaRPr lang="en-US" baseline="0" dirty="0" smtClean="0"/>
          </a:p>
          <a:p>
            <a:r>
              <a:rPr lang="en-US" baseline="0" dirty="0" smtClean="0"/>
              <a:t>&lt;&lt;&lt;&lt;STATE THE NUMBER OF RESOURCES ON ZED BOARD AND STATE THE MAXIMAL RESOURCES AVAILABLE ON THE MARKET AS A REFERENCE!!!!&gt;&gt;&gt;</a:t>
            </a:r>
          </a:p>
        </p:txBody>
      </p:sp>
      <p:sp>
        <p:nvSpPr>
          <p:cNvPr id="4" name="Slide Number Placeholder 3"/>
          <p:cNvSpPr>
            <a:spLocks noGrp="1"/>
          </p:cNvSpPr>
          <p:nvPr>
            <p:ph type="sldNum" sz="quarter" idx="10"/>
          </p:nvPr>
        </p:nvSpPr>
        <p:spPr/>
        <p:txBody>
          <a:bodyPr/>
          <a:lstStyle/>
          <a:p>
            <a:fld id="{61F890E4-F22E-4145-AD93-D7A0E22AE499}" type="slidenum">
              <a:rPr lang="de-DE" smtClean="0"/>
              <a:pPr/>
              <a:t>25</a:t>
            </a:fld>
            <a:endParaRPr lang="de-DE"/>
          </a:p>
        </p:txBody>
      </p:sp>
    </p:spTree>
    <p:extLst>
      <p:ext uri="{BB962C8B-B14F-4D97-AF65-F5344CB8AC3E}">
        <p14:creationId xmlns:p14="http://schemas.microsoft.com/office/powerpoint/2010/main" val="3624334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benchmark</a:t>
            </a:r>
            <a:r>
              <a:rPr lang="en-US" baseline="0" dirty="0" smtClean="0"/>
              <a:t> performed was the one related to bounded future formulas. As we said previously, the future time formulas introduce non-determinism, and take a lot of resources in order to evaluate. </a:t>
            </a:r>
          </a:p>
          <a:p>
            <a:endParaRPr lang="en-US" baseline="0" dirty="0" smtClean="0"/>
          </a:p>
          <a:p>
            <a:r>
              <a:rPr lang="en-US" baseline="0" dirty="0" smtClean="0"/>
              <a:t>Here we wanted to compare the counters algorithm with the naïve approach of buffering using registers.</a:t>
            </a:r>
          </a:p>
          <a:p>
            <a:endParaRPr lang="en-US" baseline="0" dirty="0" smtClean="0"/>
          </a:p>
          <a:p>
            <a:r>
              <a:rPr lang="en-US" baseline="0" dirty="0" smtClean="0"/>
              <a:t>What we can see is that the resource consumption grows very fast, as we increase the time bounds. However if we apply counters algorithm, we obtain better scalability, although more lookup tables are consumed. This is due to the arithmetical operations applied on the counters.</a:t>
            </a:r>
          </a:p>
        </p:txBody>
      </p:sp>
      <p:sp>
        <p:nvSpPr>
          <p:cNvPr id="4" name="Slide Number Placeholder 3"/>
          <p:cNvSpPr>
            <a:spLocks noGrp="1"/>
          </p:cNvSpPr>
          <p:nvPr>
            <p:ph type="sldNum" sz="quarter" idx="10"/>
          </p:nvPr>
        </p:nvSpPr>
        <p:spPr/>
        <p:txBody>
          <a:bodyPr/>
          <a:lstStyle/>
          <a:p>
            <a:fld id="{61F890E4-F22E-4145-AD93-D7A0E22AE499}" type="slidenum">
              <a:rPr lang="de-DE" smtClean="0"/>
              <a:pPr/>
              <a:t>26</a:t>
            </a:fld>
            <a:endParaRPr lang="de-DE"/>
          </a:p>
        </p:txBody>
      </p:sp>
    </p:spTree>
    <p:extLst>
      <p:ext uri="{BB962C8B-B14F-4D97-AF65-F5344CB8AC3E}">
        <p14:creationId xmlns:p14="http://schemas.microsoft.com/office/powerpoint/2010/main" val="3775436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600"/>
              </a:spcBef>
              <a:spcAft>
                <a:spcPts val="400"/>
              </a:spcAft>
            </a:pPr>
            <a:r>
              <a:rPr lang="en-US" b="1" dirty="0" smtClean="0"/>
              <a:t>The assertion language</a:t>
            </a:r>
            <a:r>
              <a:rPr lang="en-US" b="1" baseline="0" dirty="0" smtClean="0"/>
              <a:t> we choose for our properties is the Signal Temporal Logic.</a:t>
            </a:r>
          </a:p>
          <a:p>
            <a:pPr lvl="1">
              <a:spcBef>
                <a:spcPts val="600"/>
              </a:spcBef>
              <a:spcAft>
                <a:spcPts val="400"/>
              </a:spcAft>
            </a:pPr>
            <a:r>
              <a:rPr lang="en-US" baseline="0" dirty="0" smtClean="0"/>
              <a:t>It is a s</a:t>
            </a:r>
            <a:r>
              <a:rPr lang="en-US" dirty="0" smtClean="0"/>
              <a:t>pecification language based on temporal logic</a:t>
            </a:r>
          </a:p>
          <a:p>
            <a:pPr lvl="1">
              <a:spcBef>
                <a:spcPts val="600"/>
              </a:spcBef>
              <a:spcAft>
                <a:spcPts val="400"/>
              </a:spcAft>
            </a:pPr>
            <a:endParaRPr lang="en-US" dirty="0" smtClean="0"/>
          </a:p>
          <a:p>
            <a:pPr lvl="1">
              <a:spcBef>
                <a:spcPts val="600"/>
              </a:spcBef>
              <a:spcAft>
                <a:spcPts val="400"/>
              </a:spcAft>
            </a:pPr>
            <a:r>
              <a:rPr lang="en-US" dirty="0" smtClean="0"/>
              <a:t>It allows</a:t>
            </a:r>
          </a:p>
          <a:p>
            <a:pPr lvl="1">
              <a:spcBef>
                <a:spcPts val="600"/>
              </a:spcBef>
              <a:spcAft>
                <a:spcPts val="400"/>
              </a:spcAft>
            </a:pPr>
            <a:r>
              <a:rPr lang="en-US" b="1" dirty="0" smtClean="0"/>
              <a:t>Real-time properties over digital and analog signals</a:t>
            </a:r>
          </a:p>
          <a:p>
            <a:pPr lvl="1">
              <a:spcBef>
                <a:spcPts val="600"/>
              </a:spcBef>
              <a:spcAft>
                <a:spcPts val="400"/>
              </a:spcAft>
            </a:pPr>
            <a:endParaRPr lang="en-US" b="0" dirty="0" smtClean="0"/>
          </a:p>
          <a:p>
            <a:pPr lvl="1">
              <a:spcBef>
                <a:spcPts val="600"/>
              </a:spcBef>
              <a:spcAft>
                <a:spcPts val="400"/>
              </a:spcAft>
            </a:pPr>
            <a:r>
              <a:rPr lang="en-US" b="0" dirty="0" smtClean="0"/>
              <a:t>It supports:</a:t>
            </a:r>
          </a:p>
          <a:p>
            <a:pPr lvl="1">
              <a:spcBef>
                <a:spcPts val="600"/>
              </a:spcBef>
              <a:spcAft>
                <a:spcPts val="400"/>
              </a:spcAft>
            </a:pPr>
            <a:r>
              <a:rPr lang="en-US" baseline="0" dirty="0" smtClean="0"/>
              <a:t>1.Numerical predicates</a:t>
            </a:r>
          </a:p>
          <a:p>
            <a:pPr lvl="1">
              <a:spcBef>
                <a:spcPts val="600"/>
              </a:spcBef>
              <a:spcAft>
                <a:spcPts val="400"/>
              </a:spcAft>
            </a:pPr>
            <a:r>
              <a:rPr lang="en-US" baseline="0" dirty="0" smtClean="0"/>
              <a:t>2.Standard logic operators</a:t>
            </a:r>
          </a:p>
          <a:p>
            <a:pPr lvl="1">
              <a:spcBef>
                <a:spcPts val="600"/>
              </a:spcBef>
              <a:spcAft>
                <a:spcPts val="400"/>
              </a:spcAft>
            </a:pPr>
            <a:r>
              <a:rPr lang="en-US" baseline="0" dirty="0" smtClean="0"/>
              <a:t>3.Temporal operators</a:t>
            </a:r>
          </a:p>
          <a:p>
            <a:pPr lvl="1">
              <a:spcBef>
                <a:spcPts val="600"/>
              </a:spcBef>
              <a:spcAft>
                <a:spcPts val="400"/>
              </a:spcAft>
            </a:pPr>
            <a:endParaRPr lang="en-US" baseline="0" dirty="0" smtClean="0"/>
          </a:p>
          <a:p>
            <a:pPr lvl="1">
              <a:spcBef>
                <a:spcPts val="600"/>
              </a:spcBef>
              <a:spcAft>
                <a:spcPts val="400"/>
              </a:spcAft>
            </a:pPr>
            <a:r>
              <a:rPr lang="en-US" baseline="0" dirty="0" smtClean="0"/>
              <a:t>Using the basic syntax, we can also define additional operators such as</a:t>
            </a:r>
          </a:p>
          <a:p>
            <a:pPr marL="685800" lvl="1" indent="-228600">
              <a:spcBef>
                <a:spcPts val="600"/>
              </a:spcBef>
              <a:spcAft>
                <a:spcPts val="400"/>
              </a:spcAft>
              <a:buAutoNum type="arabicPeriod"/>
            </a:pPr>
            <a:r>
              <a:rPr lang="en-US" baseline="0" dirty="0" smtClean="0"/>
              <a:t>Future time operators Eventually and always in the future</a:t>
            </a:r>
          </a:p>
          <a:p>
            <a:pPr marL="685800" lvl="1" indent="-228600">
              <a:spcBef>
                <a:spcPts val="600"/>
              </a:spcBef>
              <a:spcAft>
                <a:spcPts val="400"/>
              </a:spcAft>
              <a:buAutoNum type="arabicPeriod"/>
            </a:pPr>
            <a:r>
              <a:rPr lang="en-US" baseline="0" dirty="0" smtClean="0"/>
              <a:t>Past time operators: once in the past, and historically in the past</a:t>
            </a:r>
          </a:p>
          <a:p>
            <a:pPr marL="685800" lvl="1" indent="-228600">
              <a:spcBef>
                <a:spcPts val="600"/>
              </a:spcBef>
              <a:spcAft>
                <a:spcPts val="400"/>
              </a:spcAft>
              <a:buAutoNum type="arabicPeriod"/>
            </a:pPr>
            <a:r>
              <a:rPr lang="en-US" baseline="0" dirty="0" smtClean="0"/>
              <a:t>Start which corresponds to signal rising edge event. Conversely, End corresponds to falling edge event</a:t>
            </a:r>
          </a:p>
          <a:p>
            <a:pPr marL="685800" lvl="1" indent="-228600">
              <a:spcBef>
                <a:spcPts val="600"/>
              </a:spcBef>
              <a:spcAft>
                <a:spcPts val="400"/>
              </a:spcAft>
              <a:buAutoNum type="arabicPeriod"/>
            </a:pPr>
            <a:r>
              <a:rPr lang="en-US" baseline="0" dirty="0" smtClean="0"/>
              <a:t>Next and Previous which tester output depends on the formula value in next or previous Time Unit, respectively</a:t>
            </a:r>
          </a:p>
          <a:p>
            <a:pPr lvl="1">
              <a:spcBef>
                <a:spcPts val="600"/>
              </a:spcBef>
              <a:spcAft>
                <a:spcPts val="400"/>
              </a:spcAft>
            </a:pPr>
            <a:endParaRPr lang="en-US" baseline="0" dirty="0" smtClean="0"/>
          </a:p>
          <a:p>
            <a:pPr lvl="1">
              <a:spcBef>
                <a:spcPts val="600"/>
              </a:spcBef>
              <a:spcAft>
                <a:spcPts val="400"/>
              </a:spcAft>
            </a:pPr>
            <a:r>
              <a:rPr lang="en-US" b="1" baseline="0" dirty="0" smtClean="0"/>
              <a:t>STL allows automation of verification tasks due to its formal semantics(</a:t>
            </a:r>
            <a:r>
              <a:rPr lang="en-US" b="1" baseline="0" dirty="0" err="1" smtClean="0"/>
              <a:t>precise,rigourous</a:t>
            </a:r>
            <a:r>
              <a:rPr lang="en-US" b="1" baseline="0" dirty="0" smtClean="0"/>
              <a:t>) </a:t>
            </a:r>
          </a:p>
          <a:p>
            <a:pPr lvl="1">
              <a:spcBef>
                <a:spcPts val="600"/>
              </a:spcBef>
              <a:spcAft>
                <a:spcPts val="400"/>
              </a:spcAft>
            </a:pPr>
            <a:endParaRPr lang="en-US" b="1" baseline="0" dirty="0" smtClean="0"/>
          </a:p>
        </p:txBody>
      </p:sp>
      <p:sp>
        <p:nvSpPr>
          <p:cNvPr id="4" name="Slide Number Placeholder 3"/>
          <p:cNvSpPr>
            <a:spLocks noGrp="1"/>
          </p:cNvSpPr>
          <p:nvPr>
            <p:ph type="sldNum" sz="quarter" idx="10"/>
          </p:nvPr>
        </p:nvSpPr>
        <p:spPr/>
        <p:txBody>
          <a:bodyPr/>
          <a:lstStyle/>
          <a:p>
            <a:fld id="{61F890E4-F22E-4145-AD93-D7A0E22AE499}" type="slidenum">
              <a:rPr lang="de-DE" smtClean="0"/>
              <a:pPr/>
              <a:t>27</a:t>
            </a:fld>
            <a:endParaRPr lang="de-DE"/>
          </a:p>
        </p:txBody>
      </p:sp>
    </p:spTree>
    <p:extLst>
      <p:ext uri="{BB962C8B-B14F-4D97-AF65-F5344CB8AC3E}">
        <p14:creationId xmlns:p14="http://schemas.microsoft.com/office/powerpoint/2010/main" val="2446788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In this picture we can basically see our goal – we want to build an automated way to generate hardware monitors for </a:t>
            </a:r>
            <a:r>
              <a:rPr lang="en-US" baseline="0" dirty="0" smtClean="0"/>
              <a:t>STL. </a:t>
            </a:r>
            <a:r>
              <a:rPr lang="en-US" baseline="0" dirty="0" smtClean="0"/>
              <a:t>They must</a:t>
            </a:r>
          </a:p>
          <a:p>
            <a:r>
              <a:rPr lang="en-US" baseline="0" dirty="0" smtClean="0"/>
              <a:t>Monitor the device under test in an online fashion , during runtime. We want to have an error indication signal. Monitor does not interfere with the running system and does </a:t>
            </a:r>
          </a:p>
          <a:p>
            <a:r>
              <a:rPr lang="en-US" baseline="0" dirty="0" smtClean="0"/>
              <a:t>not introduce any processing overhead to the running system</a:t>
            </a:r>
            <a:r>
              <a:rPr lang="en-US" baseline="0" dirty="0" smtClean="0"/>
              <a:t>. We adopt black box approach – the monitor is ignorant about the internal structure and functionality of the DUT.</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1F890E4-F22E-4145-AD93-D7A0E22AE499}" type="slidenum">
              <a:rPr lang="de-DE" smtClean="0"/>
              <a:pPr/>
              <a:t>3</a:t>
            </a:fld>
            <a:endParaRPr lang="de-DE" dirty="0"/>
          </a:p>
        </p:txBody>
      </p:sp>
    </p:spTree>
    <p:extLst>
      <p:ext uri="{BB962C8B-B14F-4D97-AF65-F5344CB8AC3E}">
        <p14:creationId xmlns:p14="http://schemas.microsoft.com/office/powerpoint/2010/main" val="273154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briefly</a:t>
            </a:r>
            <a:r>
              <a:rPr lang="en-US" baseline="0" dirty="0" smtClean="0"/>
              <a:t> introduce STL by giving an example.</a:t>
            </a:r>
          </a:p>
          <a:p>
            <a:endParaRPr lang="de-AT" baseline="0" dirty="0" smtClean="0"/>
          </a:p>
          <a:p>
            <a:r>
              <a:rPr lang="de-AT" baseline="0" dirty="0" smtClean="0"/>
              <a:t>Signal Temporal </a:t>
            </a:r>
            <a:r>
              <a:rPr lang="de-AT" baseline="0" dirty="0" err="1" smtClean="0"/>
              <a:t>Logic</a:t>
            </a:r>
            <a:r>
              <a:rPr lang="de-AT" baseline="0" dirty="0" smtClean="0"/>
              <a:t> </a:t>
            </a:r>
            <a:r>
              <a:rPr lang="de-AT" baseline="0" dirty="0" err="1" smtClean="0"/>
              <a:t>formulas</a:t>
            </a:r>
            <a:r>
              <a:rPr lang="de-AT" baseline="0" dirty="0" smtClean="0"/>
              <a:t> </a:t>
            </a:r>
            <a:r>
              <a:rPr lang="de-AT" baseline="0" dirty="0" err="1" smtClean="0"/>
              <a:t>can</a:t>
            </a:r>
            <a:r>
              <a:rPr lang="de-AT" baseline="0" dirty="0" smtClean="0"/>
              <a:t> </a:t>
            </a:r>
            <a:r>
              <a:rPr lang="de-AT" baseline="0" dirty="0" err="1" smtClean="0"/>
              <a:t>contain</a:t>
            </a:r>
            <a:r>
              <a:rPr lang="de-AT" baseline="0" dirty="0" smtClean="0"/>
              <a:t> </a:t>
            </a:r>
            <a:r>
              <a:rPr lang="de-AT" baseline="0" dirty="0" err="1" smtClean="0"/>
              <a:t>standard</a:t>
            </a:r>
            <a:r>
              <a:rPr lang="de-AT" baseline="0" dirty="0" smtClean="0"/>
              <a:t> </a:t>
            </a:r>
            <a:r>
              <a:rPr lang="de-AT" baseline="0" dirty="0" err="1" smtClean="0"/>
              <a:t>logic</a:t>
            </a:r>
            <a:r>
              <a:rPr lang="de-AT" baseline="0" dirty="0" smtClean="0"/>
              <a:t> </a:t>
            </a:r>
            <a:r>
              <a:rPr lang="de-AT" baseline="0" dirty="0" err="1" smtClean="0"/>
              <a:t>operators</a:t>
            </a:r>
            <a:r>
              <a:rPr lang="de-AT" baseline="0" dirty="0" smtClean="0"/>
              <a:t>, time </a:t>
            </a:r>
            <a:r>
              <a:rPr lang="de-AT" baseline="0" dirty="0" err="1" smtClean="0"/>
              <a:t>operators</a:t>
            </a:r>
            <a:r>
              <a:rPr lang="de-AT" baseline="0" dirty="0" smtClean="0"/>
              <a:t> </a:t>
            </a:r>
            <a:r>
              <a:rPr lang="de-AT" baseline="0" dirty="0" err="1" smtClean="0"/>
              <a:t>and</a:t>
            </a:r>
            <a:r>
              <a:rPr lang="de-AT" baseline="0" dirty="0" smtClean="0"/>
              <a:t> real-</a:t>
            </a:r>
            <a:r>
              <a:rPr lang="de-AT" baseline="0" dirty="0" err="1" smtClean="0"/>
              <a:t>valued</a:t>
            </a:r>
            <a:r>
              <a:rPr lang="de-AT" baseline="0" dirty="0" smtClean="0"/>
              <a:t> </a:t>
            </a:r>
            <a:r>
              <a:rPr lang="de-AT" baseline="0" dirty="0" err="1" smtClean="0"/>
              <a:t>predicates</a:t>
            </a:r>
            <a:r>
              <a:rPr lang="de-AT" baseline="0" dirty="0" smtClean="0"/>
              <a:t>.</a:t>
            </a:r>
          </a:p>
          <a:p>
            <a:endParaRPr lang="de-AT"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AT" baseline="0" dirty="0" err="1" smtClean="0"/>
              <a:t>For</a:t>
            </a:r>
            <a:r>
              <a:rPr lang="de-AT" baseline="0" dirty="0" smtClean="0"/>
              <a:t> </a:t>
            </a:r>
            <a:r>
              <a:rPr lang="de-AT" baseline="0" dirty="0" err="1" smtClean="0"/>
              <a:t>signals</a:t>
            </a:r>
            <a:r>
              <a:rPr lang="de-AT" baseline="0" dirty="0" smtClean="0"/>
              <a:t> In </a:t>
            </a:r>
            <a:r>
              <a:rPr lang="de-AT" baseline="0" dirty="0" err="1" smtClean="0"/>
              <a:t>the</a:t>
            </a:r>
            <a:r>
              <a:rPr lang="de-AT" baseline="0" dirty="0" smtClean="0"/>
              <a:t> </a:t>
            </a:r>
            <a:r>
              <a:rPr lang="de-AT" baseline="0" dirty="0" err="1" smtClean="0"/>
              <a:t>picture</a:t>
            </a:r>
            <a:r>
              <a:rPr lang="de-AT" baseline="0" dirty="0" smtClean="0"/>
              <a:t> </a:t>
            </a:r>
            <a:r>
              <a:rPr lang="de-AT" baseline="0" dirty="0" err="1" smtClean="0"/>
              <a:t>we</a:t>
            </a:r>
            <a:r>
              <a:rPr lang="de-AT" baseline="0" dirty="0" smtClean="0"/>
              <a:t> </a:t>
            </a:r>
            <a:r>
              <a:rPr lang="de-AT" baseline="0" dirty="0" err="1" smtClean="0"/>
              <a:t>can</a:t>
            </a:r>
            <a:r>
              <a:rPr lang="de-AT" baseline="0" dirty="0" smtClean="0"/>
              <a:t> </a:t>
            </a:r>
            <a:r>
              <a:rPr lang="de-AT" baseline="0" dirty="0" err="1" smtClean="0"/>
              <a:t>define</a:t>
            </a:r>
            <a:r>
              <a:rPr lang="de-AT" baseline="0" dirty="0" smtClean="0"/>
              <a:t> a </a:t>
            </a:r>
            <a:r>
              <a:rPr lang="de-AT" baseline="0" dirty="0" err="1" smtClean="0"/>
              <a:t>bounded</a:t>
            </a:r>
            <a:r>
              <a:rPr lang="de-AT" baseline="0" dirty="0" smtClean="0"/>
              <a:t> </a:t>
            </a:r>
            <a:r>
              <a:rPr lang="de-AT" baseline="0" dirty="0" err="1" smtClean="0"/>
              <a:t>stabilization</a:t>
            </a:r>
            <a:r>
              <a:rPr lang="de-AT" baseline="0" dirty="0" smtClean="0"/>
              <a:t> </a:t>
            </a:r>
            <a:r>
              <a:rPr lang="de-AT" baseline="0" dirty="0" err="1" smtClean="0"/>
              <a:t>property</a:t>
            </a:r>
            <a:r>
              <a:rPr lang="de-AT" baseline="0" dirty="0" smtClean="0"/>
              <a:t>: </a:t>
            </a:r>
            <a:r>
              <a:rPr lang="de-AT" baseline="0" dirty="0" err="1" smtClean="0"/>
              <a:t>no</a:t>
            </a:r>
            <a:r>
              <a:rPr lang="de-AT" baseline="0" dirty="0" smtClean="0"/>
              <a:t> </a:t>
            </a:r>
            <a:r>
              <a:rPr lang="de-AT" baseline="0" dirty="0" err="1" smtClean="0"/>
              <a:t>later</a:t>
            </a:r>
            <a:r>
              <a:rPr lang="de-AT" baseline="0" dirty="0" smtClean="0"/>
              <a:t> </a:t>
            </a:r>
            <a:r>
              <a:rPr lang="de-AT" baseline="0" dirty="0" err="1" smtClean="0"/>
              <a:t>than</a:t>
            </a:r>
            <a:r>
              <a:rPr lang="de-AT" baseline="0" dirty="0" smtClean="0"/>
              <a:t> 600 time </a:t>
            </a:r>
            <a:r>
              <a:rPr lang="de-AT" baseline="0" dirty="0" err="1" smtClean="0"/>
              <a:t>units</a:t>
            </a:r>
            <a:endParaRPr lang="en-US" baseline="0" dirty="0" smtClean="0"/>
          </a:p>
          <a:p>
            <a:r>
              <a:rPr lang="de-AT" baseline="0" dirty="0" smtClean="0"/>
              <a:t>after </a:t>
            </a:r>
            <a:r>
              <a:rPr lang="de-AT" baseline="0" dirty="0" err="1" smtClean="0"/>
              <a:t>we</a:t>
            </a:r>
            <a:r>
              <a:rPr lang="de-AT" baseline="0" dirty="0" smtClean="0"/>
              <a:t> </a:t>
            </a:r>
            <a:r>
              <a:rPr lang="de-AT" baseline="0" dirty="0" err="1" smtClean="0"/>
              <a:t>see</a:t>
            </a:r>
            <a:r>
              <a:rPr lang="de-AT" baseline="0" dirty="0" smtClean="0"/>
              <a:t> </a:t>
            </a:r>
            <a:r>
              <a:rPr lang="de-AT" baseline="0" dirty="0" err="1" smtClean="0"/>
              <a:t>the</a:t>
            </a:r>
            <a:r>
              <a:rPr lang="de-AT" baseline="0" dirty="0" smtClean="0"/>
              <a:t> </a:t>
            </a:r>
            <a:r>
              <a:rPr lang="de-AT" baseline="0" dirty="0" err="1" smtClean="0"/>
              <a:t>trigger</a:t>
            </a:r>
            <a:r>
              <a:rPr lang="de-AT" baseline="0" dirty="0" smtClean="0"/>
              <a:t> </a:t>
            </a:r>
            <a:r>
              <a:rPr lang="de-AT" baseline="0" dirty="0" err="1" smtClean="0"/>
              <a:t>signal</a:t>
            </a:r>
            <a:r>
              <a:rPr lang="de-AT" baseline="0" dirty="0" smtClean="0"/>
              <a:t> </a:t>
            </a:r>
            <a:r>
              <a:rPr lang="de-AT" baseline="0" dirty="0" err="1" smtClean="0"/>
              <a:t>rising</a:t>
            </a:r>
            <a:r>
              <a:rPr lang="de-AT" baseline="0" dirty="0" smtClean="0"/>
              <a:t> </a:t>
            </a:r>
            <a:r>
              <a:rPr lang="de-AT" baseline="0" dirty="0" err="1" smtClean="0"/>
              <a:t>edge</a:t>
            </a:r>
            <a:r>
              <a:rPr lang="de-AT" baseline="0" dirty="0" smtClean="0"/>
              <a:t> , analog </a:t>
            </a:r>
            <a:r>
              <a:rPr lang="de-AT" baseline="0" dirty="0" err="1" smtClean="0"/>
              <a:t>signal</a:t>
            </a:r>
            <a:r>
              <a:rPr lang="de-AT" baseline="0" dirty="0" smtClean="0"/>
              <a:t> must </a:t>
            </a:r>
            <a:r>
              <a:rPr lang="de-AT" baseline="0" dirty="0" err="1" smtClean="0"/>
              <a:t>remain</a:t>
            </a:r>
            <a:r>
              <a:rPr lang="de-AT" baseline="0" dirty="0" smtClean="0"/>
              <a:t> in </a:t>
            </a:r>
            <a:r>
              <a:rPr lang="de-AT" baseline="0" dirty="0" err="1" smtClean="0"/>
              <a:t>specific</a:t>
            </a:r>
            <a:r>
              <a:rPr lang="de-AT" baseline="0" dirty="0" smtClean="0"/>
              <a:t> </a:t>
            </a:r>
            <a:r>
              <a:rPr lang="de-AT" baseline="0" dirty="0" err="1" smtClean="0"/>
              <a:t>amplitude</a:t>
            </a:r>
            <a:r>
              <a:rPr lang="de-AT" baseline="0" dirty="0" smtClean="0"/>
              <a:t> </a:t>
            </a:r>
            <a:r>
              <a:rPr lang="de-AT" baseline="0" dirty="0" err="1" smtClean="0"/>
              <a:t>range</a:t>
            </a:r>
            <a:r>
              <a:rPr lang="de-AT" baseline="0" dirty="0" smtClean="0"/>
              <a:t> </a:t>
            </a:r>
            <a:r>
              <a:rPr lang="de-AT" baseline="0" dirty="0" err="1" smtClean="0"/>
              <a:t>for</a:t>
            </a:r>
            <a:r>
              <a:rPr lang="de-AT" baseline="0" dirty="0" smtClean="0"/>
              <a:t> at least </a:t>
            </a:r>
            <a:r>
              <a:rPr lang="de-AT" baseline="0" dirty="0" err="1" smtClean="0"/>
              <a:t>certain</a:t>
            </a:r>
            <a:r>
              <a:rPr lang="de-AT" baseline="0" dirty="0" smtClean="0"/>
              <a:t> </a:t>
            </a:r>
            <a:r>
              <a:rPr lang="de-AT" baseline="0" dirty="0" err="1" smtClean="0"/>
              <a:t>period</a:t>
            </a:r>
            <a:r>
              <a:rPr lang="de-AT" baseline="0" dirty="0" smtClean="0"/>
              <a:t> </a:t>
            </a:r>
            <a:r>
              <a:rPr lang="de-AT" baseline="0" dirty="0" err="1" smtClean="0"/>
              <a:t>of</a:t>
            </a:r>
            <a:r>
              <a:rPr lang="de-AT" baseline="0" dirty="0" smtClean="0"/>
              <a:t> time.</a:t>
            </a:r>
          </a:p>
          <a:p>
            <a:endParaRPr lang="de-AT" baseline="0" dirty="0" smtClean="0"/>
          </a:p>
          <a:p>
            <a:r>
              <a:rPr lang="de-AT" baseline="0" dirty="0" err="1" smtClean="0"/>
              <a:t>Based</a:t>
            </a:r>
            <a:r>
              <a:rPr lang="de-AT" baseline="0" dirty="0" smtClean="0"/>
              <a:t> on </a:t>
            </a:r>
            <a:r>
              <a:rPr lang="de-AT" baseline="0" dirty="0" err="1" smtClean="0"/>
              <a:t>the</a:t>
            </a:r>
            <a:r>
              <a:rPr lang="de-AT" baseline="0" dirty="0" smtClean="0"/>
              <a:t> </a:t>
            </a:r>
            <a:r>
              <a:rPr lang="de-AT" baseline="0" dirty="0" err="1" smtClean="0"/>
              <a:t>definition</a:t>
            </a:r>
            <a:r>
              <a:rPr lang="de-AT" baseline="0" dirty="0" smtClean="0"/>
              <a:t> in </a:t>
            </a:r>
            <a:r>
              <a:rPr lang="de-AT" baseline="0" dirty="0" err="1" smtClean="0"/>
              <a:t>natural</a:t>
            </a:r>
            <a:r>
              <a:rPr lang="de-AT" baseline="0" dirty="0" smtClean="0"/>
              <a:t> </a:t>
            </a:r>
            <a:r>
              <a:rPr lang="de-AT" baseline="0" dirty="0" err="1" smtClean="0"/>
              <a:t>language,we</a:t>
            </a:r>
            <a:r>
              <a:rPr lang="de-AT" baseline="0" dirty="0" smtClean="0"/>
              <a:t> </a:t>
            </a:r>
            <a:r>
              <a:rPr lang="de-AT" baseline="0" dirty="0" err="1" smtClean="0"/>
              <a:t>formalize</a:t>
            </a:r>
            <a:r>
              <a:rPr lang="de-AT" baseline="0" dirty="0" smtClean="0"/>
              <a:t> </a:t>
            </a:r>
            <a:r>
              <a:rPr lang="de-AT" baseline="0" dirty="0" err="1" smtClean="0"/>
              <a:t>the</a:t>
            </a:r>
            <a:r>
              <a:rPr lang="de-AT" baseline="0" dirty="0" smtClean="0"/>
              <a:t> </a:t>
            </a:r>
            <a:r>
              <a:rPr lang="de-AT" baseline="0" dirty="0" err="1" smtClean="0"/>
              <a:t>property</a:t>
            </a:r>
            <a:r>
              <a:rPr lang="de-AT" baseline="0" dirty="0" smtClean="0"/>
              <a:t> in STL </a:t>
            </a:r>
            <a:r>
              <a:rPr lang="de-AT" baseline="0" dirty="0" err="1" smtClean="0"/>
              <a:t>with</a:t>
            </a:r>
            <a:r>
              <a:rPr lang="de-AT" baseline="0" dirty="0" smtClean="0"/>
              <a:t> </a:t>
            </a:r>
            <a:r>
              <a:rPr lang="de-AT" baseline="0" dirty="0" err="1" smtClean="0"/>
              <a:t>the</a:t>
            </a:r>
            <a:r>
              <a:rPr lang="de-AT" baseline="0" dirty="0" smtClean="0"/>
              <a:t> </a:t>
            </a:r>
            <a:r>
              <a:rPr lang="de-AT" baseline="0" dirty="0" err="1" smtClean="0"/>
              <a:t>following</a:t>
            </a:r>
            <a:r>
              <a:rPr lang="de-AT" baseline="0" dirty="0" smtClean="0"/>
              <a:t> </a:t>
            </a:r>
            <a:r>
              <a:rPr lang="de-AT" baseline="0" dirty="0" err="1" smtClean="0"/>
              <a:t>formula</a:t>
            </a:r>
            <a:r>
              <a:rPr lang="de-AT"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61F890E4-F22E-4145-AD93-D7A0E22AE499}" type="slidenum">
              <a:rPr lang="de-DE" smtClean="0"/>
              <a:pPr/>
              <a:t>4</a:t>
            </a:fld>
            <a:endParaRPr lang="de-DE"/>
          </a:p>
        </p:txBody>
      </p:sp>
    </p:spTree>
    <p:extLst>
      <p:ext uri="{BB962C8B-B14F-4D97-AF65-F5344CB8AC3E}">
        <p14:creationId xmlns:p14="http://schemas.microsoft.com/office/powerpoint/2010/main" val="1109938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b="0" baseline="0" dirty="0" smtClean="0"/>
              <a:t>We start with system requirements specification in natural language. The design team will use the specification to implement Device under test which can be an emulated device, a device prototype or a real silicon device. </a:t>
            </a:r>
          </a:p>
          <a:p>
            <a:r>
              <a:rPr lang="sr-Latn-RS" b="0" baseline="0" dirty="0" smtClean="0"/>
              <a:t>On the other hand we will translate system requirements to formal assertions in STL. From there, we will use Code Generator, which</a:t>
            </a:r>
          </a:p>
          <a:p>
            <a:r>
              <a:rPr lang="sr-Latn-RS" b="0" baseline="0" dirty="0" smtClean="0"/>
              <a:t>consists of several phases, in order to obtain STL property monitor implemented in HW. Then, we connect the monitor with the device </a:t>
            </a:r>
          </a:p>
          <a:p>
            <a:r>
              <a:rPr lang="sr-Latn-RS" b="0" baseline="0" dirty="0" smtClean="0"/>
              <a:t>Under test and run the entire system. The monitor runs in parallel with the DUT and produces Pass-Fail verdict for the given property.</a:t>
            </a:r>
            <a:endParaRPr lang="en-US"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Our framework </a:t>
            </a:r>
            <a:r>
              <a:rPr lang="sr-Latn-RS" b="0" baseline="0" dirty="0" smtClean="0"/>
              <a:t>bridges </a:t>
            </a:r>
            <a:r>
              <a:rPr lang="en-US" b="0" baseline="0" dirty="0" smtClean="0"/>
              <a:t>the </a:t>
            </a:r>
            <a:r>
              <a:rPr lang="en-US" b="0" baseline="0" dirty="0" smtClean="0"/>
              <a:t>gap between formal assertions in STL and Hardware </a:t>
            </a:r>
            <a:r>
              <a:rPr lang="en-US" b="0" baseline="0" dirty="0" smtClean="0"/>
              <a:t>monitors</a:t>
            </a:r>
            <a:r>
              <a:rPr lang="sr-Latn-RS" b="0"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RS"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r-Latn-RS" b="0" baseline="0" dirty="0" smtClean="0"/>
              <a:t>We are faced with several challenges:</a:t>
            </a:r>
          </a:p>
          <a:p>
            <a:pPr marL="0" marR="0" indent="0" algn="l" defTabSz="914400" rtl="0" eaLnBrk="0" fontAlgn="base" latinLnBrk="0" hangingPunct="0">
              <a:lnSpc>
                <a:spcPct val="100000"/>
              </a:lnSpc>
              <a:spcBef>
                <a:spcPct val="30000"/>
              </a:spcBef>
              <a:spcAft>
                <a:spcPct val="0"/>
              </a:spcAft>
              <a:buClrTx/>
              <a:buSzTx/>
              <a:buFontTx/>
              <a:buNone/>
              <a:tabLst/>
              <a:defRPr/>
            </a:pPr>
            <a:r>
              <a:rPr lang="sr-Latn-RS" b="0" baseline="0" dirty="0" smtClean="0"/>
              <a:t> We have specification that contain past and future operators. Satisfaction of such formula depends on the future values.</a:t>
            </a:r>
          </a:p>
          <a:p>
            <a:pPr marL="0" marR="0" indent="0" algn="l" defTabSz="914400" rtl="0" eaLnBrk="0" fontAlgn="base" latinLnBrk="0" hangingPunct="0">
              <a:lnSpc>
                <a:spcPct val="100000"/>
              </a:lnSpc>
              <a:spcBef>
                <a:spcPct val="30000"/>
              </a:spcBef>
              <a:spcAft>
                <a:spcPct val="0"/>
              </a:spcAft>
              <a:buClrTx/>
              <a:buSzTx/>
              <a:buFontTx/>
              <a:buNone/>
              <a:tabLst/>
              <a:defRPr/>
            </a:pPr>
            <a:r>
              <a:rPr lang="sr-Latn-RS" b="0" baseline="0" dirty="0" smtClean="0"/>
              <a:t> Future operators introduce non-determinism.</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RS"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r-Latn-RS" b="0" baseline="0" dirty="0" smtClean="0"/>
              <a:t> STL allows time bounds on temporal operators. In order to evaluate such formulas it is necessary to buffer input signals for specified time.</a:t>
            </a:r>
            <a:br>
              <a:rPr lang="sr-Latn-RS" b="0" baseline="0" dirty="0" smtClean="0"/>
            </a:br>
            <a:r>
              <a:rPr lang="sr-Latn-RS" b="0" baseline="0" dirty="0" smtClean="0"/>
              <a:t> However, FPGAs have limited computation and memory resources.</a:t>
            </a:r>
          </a:p>
        </p:txBody>
      </p:sp>
      <p:sp>
        <p:nvSpPr>
          <p:cNvPr id="4" name="Slide Number Placeholder 3"/>
          <p:cNvSpPr>
            <a:spLocks noGrp="1"/>
          </p:cNvSpPr>
          <p:nvPr>
            <p:ph type="sldNum" sz="quarter" idx="10"/>
          </p:nvPr>
        </p:nvSpPr>
        <p:spPr/>
        <p:txBody>
          <a:bodyPr/>
          <a:lstStyle/>
          <a:p>
            <a:fld id="{61F890E4-F22E-4145-AD93-D7A0E22AE499}" type="slidenum">
              <a:rPr lang="de-DE" smtClean="0"/>
              <a:pPr/>
              <a:t>5</a:t>
            </a:fld>
            <a:endParaRPr lang="de-DE"/>
          </a:p>
        </p:txBody>
      </p:sp>
    </p:spTree>
    <p:extLst>
      <p:ext uri="{BB962C8B-B14F-4D97-AF65-F5344CB8AC3E}">
        <p14:creationId xmlns:p14="http://schemas.microsoft.com/office/powerpoint/2010/main" val="845896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Instead of evaluating</a:t>
            </a:r>
            <a:r>
              <a:rPr lang="sr-Latn-RS" baseline="0" dirty="0" smtClean="0"/>
              <a:t> a formula depending on the future, we aim to evaluate formula based on the past values only.</a:t>
            </a:r>
            <a:endParaRPr lang="sr-Latn-RS" dirty="0" smtClean="0"/>
          </a:p>
          <a:p>
            <a:endParaRPr lang="sr-Latn-RS" dirty="0" smtClean="0"/>
          </a:p>
          <a:p>
            <a:r>
              <a:rPr lang="sr-Latn-RS" dirty="0" smtClean="0"/>
              <a:t>Let</a:t>
            </a:r>
            <a:r>
              <a:rPr lang="en-US" dirty="0" smtClean="0"/>
              <a:t>’s say we </a:t>
            </a:r>
            <a:r>
              <a:rPr lang="en-US" dirty="0" smtClean="0"/>
              <a:t>have a formula FI that depends both on </a:t>
            </a:r>
            <a:r>
              <a:rPr lang="en-US" b="0" dirty="0" smtClean="0"/>
              <a:t>the past and</a:t>
            </a:r>
            <a:r>
              <a:rPr lang="en-US" b="0" baseline="0" dirty="0" smtClean="0"/>
              <a:t> the future values. The future is bounded by the time horizon </a:t>
            </a:r>
            <a:r>
              <a:rPr lang="en-US" b="0" baseline="0" dirty="0" err="1" smtClean="0"/>
              <a:t>t+b</a:t>
            </a:r>
            <a:r>
              <a:rPr lang="en-US" b="0" baseline="0" dirty="0" smtClean="0"/>
              <a:t>. </a:t>
            </a:r>
            <a:br>
              <a:rPr lang="en-US" b="0" baseline="0" dirty="0" smtClean="0"/>
            </a:br>
            <a:r>
              <a:rPr lang="en-US" b="0" dirty="0" smtClean="0"/>
              <a:t>Based</a:t>
            </a:r>
            <a:r>
              <a:rPr lang="en-US" b="0" baseline="0" dirty="0" smtClean="0"/>
              <a:t> on original formula FI, we create </a:t>
            </a:r>
            <a:r>
              <a:rPr lang="en-US" b="1" baseline="0" dirty="0" err="1" smtClean="0"/>
              <a:t>equisatisfiable</a:t>
            </a:r>
            <a:r>
              <a:rPr lang="en-US" b="0" baseline="0" dirty="0" smtClean="0"/>
              <a:t> </a:t>
            </a:r>
            <a:r>
              <a:rPr lang="en-US" baseline="0" dirty="0" smtClean="0"/>
              <a:t>formula PSI. FI is satisfied if and only if PSI is satisfied.</a:t>
            </a:r>
          </a:p>
          <a:p>
            <a:endParaRPr lang="en-US" baseline="0" dirty="0" smtClean="0"/>
          </a:p>
          <a:p>
            <a:r>
              <a:rPr lang="en-US" baseline="0" dirty="0" smtClean="0"/>
              <a:t>Instead of monitoring formula FI it is sufficient to monitor PSI and delay the verdict by </a:t>
            </a:r>
            <a:r>
              <a:rPr lang="en-US" b="1" i="1" baseline="0" dirty="0" smtClean="0"/>
              <a:t>b</a:t>
            </a:r>
            <a:r>
              <a:rPr lang="en-US" b="0" i="0" baseline="0" dirty="0" smtClean="0"/>
              <a:t> time units.</a:t>
            </a:r>
            <a:endParaRPr lang="en-US" dirty="0" smtClean="0"/>
          </a:p>
          <a:p>
            <a:endParaRPr lang="en-US" dirty="0" smtClean="0"/>
          </a:p>
          <a:p>
            <a:r>
              <a:rPr lang="en-US" dirty="0" smtClean="0"/>
              <a:t>I</a:t>
            </a:r>
            <a:r>
              <a:rPr lang="en-US" baseline="0" dirty="0" smtClean="0"/>
              <a:t> </a:t>
            </a:r>
            <a:r>
              <a:rPr lang="en-US" dirty="0" smtClean="0"/>
              <a:t>presented only the concept here</a:t>
            </a:r>
          </a:p>
          <a:p>
            <a:r>
              <a:rPr lang="en-US" dirty="0" smtClean="0"/>
              <a:t>Refer to the paper for more details</a:t>
            </a:r>
          </a:p>
          <a:p>
            <a:endParaRPr lang="en-US" dirty="0" smtClean="0"/>
          </a:p>
          <a:p>
            <a:r>
              <a:rPr lang="en-US" dirty="0" smtClean="0"/>
              <a:t>========================</a:t>
            </a:r>
          </a:p>
        </p:txBody>
      </p:sp>
      <p:sp>
        <p:nvSpPr>
          <p:cNvPr id="4" name="Slide Number Placeholder 3"/>
          <p:cNvSpPr>
            <a:spLocks noGrp="1"/>
          </p:cNvSpPr>
          <p:nvPr>
            <p:ph type="sldNum" sz="quarter" idx="10"/>
          </p:nvPr>
        </p:nvSpPr>
        <p:spPr/>
        <p:txBody>
          <a:bodyPr/>
          <a:lstStyle/>
          <a:p>
            <a:fld id="{61F890E4-F22E-4145-AD93-D7A0E22AE499}" type="slidenum">
              <a:rPr lang="de-DE" smtClean="0"/>
              <a:pPr/>
              <a:t>6</a:t>
            </a:fld>
            <a:endParaRPr lang="de-DE"/>
          </a:p>
        </p:txBody>
      </p:sp>
    </p:spTree>
    <p:extLst>
      <p:ext uri="{BB962C8B-B14F-4D97-AF65-F5344CB8AC3E}">
        <p14:creationId xmlns:p14="http://schemas.microsoft.com/office/powerpoint/2010/main" val="1741526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Frequently we use STL formulas with time bounds. For this type of formulas we need to buffer signal values in order to evaluate them.</a:t>
            </a:r>
          </a:p>
          <a:p>
            <a:r>
              <a:rPr lang="en-US" baseline="0" dirty="0" smtClean="0"/>
              <a:t>The naïve approach where we would sample the data on every clock tick would generate too much data to buffer.</a:t>
            </a:r>
          </a:p>
          <a:p>
            <a:endParaRPr lang="en-US" baseline="0" dirty="0" smtClean="0"/>
          </a:p>
          <a:p>
            <a:r>
              <a:rPr lang="en-US" baseline="0" dirty="0" smtClean="0"/>
              <a:t>For certain input signals we know that the signal change cannot occur faster than N time units after </a:t>
            </a:r>
            <a:r>
              <a:rPr lang="en-US" baseline="0" dirty="0" smtClean="0"/>
              <a:t>the previous change.</a:t>
            </a:r>
            <a:endParaRPr lang="en-US" baseline="0" dirty="0" smtClean="0"/>
          </a:p>
          <a:p>
            <a:r>
              <a:rPr lang="en-US" baseline="0" dirty="0" smtClean="0"/>
              <a:t>We call such property of a signal – a bounded variability. </a:t>
            </a:r>
            <a:r>
              <a:rPr lang="en-US" baseline="0" dirty="0" smtClean="0"/>
              <a:t>In this case, </a:t>
            </a:r>
            <a:r>
              <a:rPr lang="en-US" baseline="0" dirty="0" smtClean="0"/>
              <a:t>using buffering with registers connected in a cascade is not the optimal solution. </a:t>
            </a:r>
          </a:p>
          <a:p>
            <a:endParaRPr lang="en-US" baseline="0" dirty="0" smtClean="0"/>
          </a:p>
          <a:p>
            <a:r>
              <a:rPr lang="en-US" baseline="0" dirty="0" smtClean="0"/>
              <a:t>In case of bounded variability of an input signal, we use counters’ algorithm to perform buffering. </a:t>
            </a:r>
          </a:p>
          <a:p>
            <a:r>
              <a:rPr lang="en-US" baseline="0" dirty="0" smtClean="0"/>
              <a:t>For every signal change we start a fresh counter. Whenever a counter expires , it means that </a:t>
            </a:r>
            <a:r>
              <a:rPr lang="en-US" b="1" baseline="0" dirty="0" smtClean="0"/>
              <a:t>a</a:t>
            </a:r>
            <a:r>
              <a:rPr lang="en-US" baseline="0" dirty="0" smtClean="0"/>
              <a:t> TUs have passed, and the signal change should affect the output. </a:t>
            </a:r>
          </a:p>
          <a:p>
            <a:endParaRPr lang="en-US" baseline="0" dirty="0" smtClean="0"/>
          </a:p>
          <a:p>
            <a:r>
              <a:rPr lang="en-US" b="1" baseline="0" dirty="0" smtClean="0"/>
              <a:t>In case that signal has low variability we can save a lot of space by using the counter algorithm.</a:t>
            </a:r>
          </a:p>
          <a:p>
            <a:endParaRPr lang="en-US" dirty="0"/>
          </a:p>
        </p:txBody>
      </p:sp>
      <p:sp>
        <p:nvSpPr>
          <p:cNvPr id="4" name="Slide Number Placeholder 3"/>
          <p:cNvSpPr>
            <a:spLocks noGrp="1"/>
          </p:cNvSpPr>
          <p:nvPr>
            <p:ph type="sldNum" sz="quarter" idx="10"/>
          </p:nvPr>
        </p:nvSpPr>
        <p:spPr/>
        <p:txBody>
          <a:bodyPr/>
          <a:lstStyle/>
          <a:p>
            <a:fld id="{61F890E4-F22E-4145-AD93-D7A0E22AE499}" type="slidenum">
              <a:rPr lang="de-DE" smtClean="0"/>
              <a:pPr/>
              <a:t>7</a:t>
            </a:fld>
            <a:endParaRPr lang="de-DE"/>
          </a:p>
        </p:txBody>
      </p:sp>
    </p:spTree>
    <p:extLst>
      <p:ext uri="{BB962C8B-B14F-4D97-AF65-F5344CB8AC3E}">
        <p14:creationId xmlns:p14="http://schemas.microsoft.com/office/powerpoint/2010/main" val="303555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can see the monitor for bounded stabilization</a:t>
            </a:r>
            <a:r>
              <a:rPr lang="en-US" baseline="0" dirty="0" smtClean="0"/>
              <a:t> working in practice.</a:t>
            </a:r>
          </a:p>
          <a:p>
            <a:r>
              <a:rPr lang="en-US" baseline="0" dirty="0" smtClean="0"/>
              <a:t>The analog input signal oscillates with the trend to stabilize below a threshold of 0.5</a:t>
            </a:r>
          </a:p>
          <a:p>
            <a:endParaRPr lang="en-US" baseline="0" dirty="0" smtClean="0"/>
          </a:p>
          <a:p>
            <a:r>
              <a:rPr lang="en-US" baseline="0" dirty="0" smtClean="0"/>
              <a:t>However, the stabilization does not occur within the specified time bounds after the trigger signal rising edge and an error indication is fired by the monitor[GREEN SIGNAL].</a:t>
            </a:r>
            <a:endParaRPr lang="en-US" dirty="0"/>
          </a:p>
        </p:txBody>
      </p:sp>
      <p:sp>
        <p:nvSpPr>
          <p:cNvPr id="4" name="Slide Number Placeholder 3"/>
          <p:cNvSpPr>
            <a:spLocks noGrp="1"/>
          </p:cNvSpPr>
          <p:nvPr>
            <p:ph type="sldNum" sz="quarter" idx="10"/>
          </p:nvPr>
        </p:nvSpPr>
        <p:spPr/>
        <p:txBody>
          <a:bodyPr/>
          <a:lstStyle/>
          <a:p>
            <a:fld id="{61F890E4-F22E-4145-AD93-D7A0E22AE499}" type="slidenum">
              <a:rPr lang="de-DE" smtClean="0"/>
              <a:pPr/>
              <a:t>8</a:t>
            </a:fld>
            <a:endParaRPr lang="de-DE"/>
          </a:p>
        </p:txBody>
      </p:sp>
    </p:spTree>
    <p:extLst>
      <p:ext uri="{BB962C8B-B14F-4D97-AF65-F5344CB8AC3E}">
        <p14:creationId xmlns:p14="http://schemas.microsoft.com/office/powerpoint/2010/main" val="2235731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its original form, STL allows to distinguish correct from incorrect behaviors. </a:t>
            </a:r>
          </a:p>
          <a:p>
            <a:r>
              <a:rPr lang="en-US" dirty="0" smtClean="0"/>
              <a:t>However, the </a:t>
            </a:r>
            <a:r>
              <a:rPr lang="en-US" b="1" dirty="0" smtClean="0"/>
              <a:t>binary true/false </a:t>
            </a:r>
            <a:r>
              <a:rPr lang="en-US" dirty="0" smtClean="0"/>
              <a:t>classification</a:t>
            </a:r>
          </a:p>
          <a:p>
            <a:r>
              <a:rPr lang="en-US" dirty="0" smtClean="0"/>
              <a:t>may not be sufficient for </a:t>
            </a:r>
            <a:r>
              <a:rPr lang="en-US" b="1" dirty="0" smtClean="0"/>
              <a:t>real-valued</a:t>
            </a:r>
            <a:r>
              <a:rPr lang="en-US" dirty="0" smtClean="0"/>
              <a:t> behaviors. In </a:t>
            </a:r>
            <a:r>
              <a:rPr lang="en-US" dirty="0" smtClean="0"/>
              <a:t>fact, CPS </a:t>
            </a:r>
            <a:r>
              <a:rPr lang="en-US" dirty="0" smtClean="0"/>
              <a:t>are often sensitive to </a:t>
            </a:r>
            <a:r>
              <a:rPr lang="en-US" b="1" dirty="0" smtClean="0"/>
              <a:t>small perturbations </a:t>
            </a:r>
            <a:r>
              <a:rPr lang="en-US" dirty="0" smtClean="0"/>
              <a:t>in initial conditions, system parameters</a:t>
            </a:r>
          </a:p>
          <a:p>
            <a:r>
              <a:rPr lang="en-US" dirty="0" smtClean="0"/>
              <a:t>and the accuracy of sensors, which may influence the correctness of the verdict. </a:t>
            </a:r>
            <a:endParaRPr lang="en-US" dirty="0" smtClean="0"/>
          </a:p>
          <a:p>
            <a:endParaRPr lang="en-US" dirty="0" smtClean="0"/>
          </a:p>
          <a:p>
            <a:r>
              <a:rPr lang="en-US" dirty="0" smtClean="0"/>
              <a:t>In order </a:t>
            </a:r>
            <a:r>
              <a:rPr lang="en-US" dirty="0" smtClean="0"/>
              <a:t>to address this problem, the satisfaction relation can be replaced by the </a:t>
            </a:r>
            <a:r>
              <a:rPr lang="en-US" b="1" dirty="0" smtClean="0"/>
              <a:t>robustness</a:t>
            </a:r>
          </a:p>
          <a:p>
            <a:r>
              <a:rPr lang="en-US" dirty="0" smtClean="0"/>
              <a:t>degree [9,8,7] of a behavior with respect to a temporal specification. The </a:t>
            </a:r>
            <a:r>
              <a:rPr lang="en-US" b="1" dirty="0" smtClean="0"/>
              <a:t>robustness degree</a:t>
            </a:r>
          </a:p>
          <a:p>
            <a:r>
              <a:rPr lang="en-US" dirty="0" smtClean="0"/>
              <a:t>gives a finer measure of how far is the behavior from satisfying or violating of the</a:t>
            </a:r>
          </a:p>
          <a:p>
            <a:r>
              <a:rPr lang="en-US" dirty="0" smtClean="0"/>
              <a:t>specification.</a:t>
            </a:r>
          </a:p>
          <a:p>
            <a:endParaRPr lang="en-US" dirty="0" smtClean="0"/>
          </a:p>
          <a:p>
            <a:r>
              <a:rPr lang="en-US" dirty="0" smtClean="0"/>
              <a:t>We base</a:t>
            </a:r>
            <a:r>
              <a:rPr lang="en-US" baseline="0" dirty="0" smtClean="0"/>
              <a:t> our robustness degree on specific distance metrics we call </a:t>
            </a:r>
            <a:r>
              <a:rPr lang="en-US" b="1" baseline="0" dirty="0" smtClean="0"/>
              <a:t>Weighted Edit Distance</a:t>
            </a:r>
            <a:r>
              <a:rPr lang="en-US" baseline="0" dirty="0" smtClean="0"/>
              <a:t>. </a:t>
            </a:r>
          </a:p>
          <a:p>
            <a:r>
              <a:rPr lang="en-US" baseline="0" dirty="0" smtClean="0"/>
              <a:t>We want to integrate our monitors into emulation based </a:t>
            </a:r>
            <a:r>
              <a:rPr lang="en-US" baseline="0" dirty="0" err="1" smtClean="0"/>
              <a:t>testbenches</a:t>
            </a:r>
            <a:r>
              <a:rPr lang="en-US" baseline="0" dirty="0" smtClean="0"/>
              <a:t>, therefore we need to implement them </a:t>
            </a:r>
            <a:br>
              <a:rPr lang="en-US" baseline="0" dirty="0" smtClean="0"/>
            </a:br>
            <a:r>
              <a:rPr lang="en-US" baseline="0" dirty="0" smtClean="0"/>
              <a:t>in hardware. In order to do so we need to devise proper online algorithm for computing such distance between</a:t>
            </a:r>
          </a:p>
          <a:p>
            <a:r>
              <a:rPr lang="de-AT" baseline="0" dirty="0" err="1" smtClean="0"/>
              <a:t>observed</a:t>
            </a:r>
            <a:r>
              <a:rPr lang="de-AT" baseline="0" dirty="0" smtClean="0"/>
              <a:t> </a:t>
            </a:r>
            <a:r>
              <a:rPr lang="de-AT" baseline="0" dirty="0" err="1" smtClean="0"/>
              <a:t>signal</a:t>
            </a:r>
            <a:r>
              <a:rPr lang="de-AT" baseline="0" dirty="0" smtClean="0"/>
              <a:t> </a:t>
            </a:r>
            <a:r>
              <a:rPr lang="de-AT" baseline="0" dirty="0" err="1" smtClean="0"/>
              <a:t>trace</a:t>
            </a:r>
            <a:r>
              <a:rPr lang="de-AT" baseline="0" dirty="0" smtClean="0"/>
              <a:t> </a:t>
            </a:r>
            <a:r>
              <a:rPr lang="de-AT" baseline="0" dirty="0" err="1" smtClean="0"/>
              <a:t>and</a:t>
            </a:r>
            <a:r>
              <a:rPr lang="de-AT" baseline="0" dirty="0" smtClean="0"/>
              <a:t> </a:t>
            </a:r>
            <a:r>
              <a:rPr lang="de-AT" baseline="0" dirty="0" err="1" smtClean="0"/>
              <a:t>specification</a:t>
            </a:r>
            <a:r>
              <a:rPr lang="de-AT" baseline="0" dirty="0" smtClean="0"/>
              <a:t> </a:t>
            </a:r>
            <a:r>
              <a:rPr lang="de-AT" baseline="0" dirty="0" err="1" smtClean="0"/>
              <a:t>expressed</a:t>
            </a:r>
            <a:r>
              <a:rPr lang="de-AT" baseline="0" dirty="0" smtClean="0"/>
              <a:t> by STL </a:t>
            </a:r>
            <a:r>
              <a:rPr lang="de-AT" baseline="0" dirty="0" err="1" smtClean="0"/>
              <a:t>formula</a:t>
            </a:r>
            <a:r>
              <a:rPr lang="de-AT"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61F890E4-F22E-4145-AD93-D7A0E22AE499}" type="slidenum">
              <a:rPr lang="de-DE" smtClean="0"/>
              <a:pPr/>
              <a:t>9</a:t>
            </a:fld>
            <a:endParaRPr lang="de-DE"/>
          </a:p>
        </p:txBody>
      </p:sp>
    </p:spTree>
    <p:extLst>
      <p:ext uri="{BB962C8B-B14F-4D97-AF65-F5344CB8AC3E}">
        <p14:creationId xmlns:p14="http://schemas.microsoft.com/office/powerpoint/2010/main" val="294706508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42011" name="Rectangle 27"/>
          <p:cNvSpPr>
            <a:spLocks noGrp="1" noChangeArrowheads="1"/>
          </p:cNvSpPr>
          <p:nvPr>
            <p:ph type="ctrTitle" sz="quarter"/>
          </p:nvPr>
        </p:nvSpPr>
        <p:spPr>
          <a:xfrm>
            <a:off x="522000" y="1628800"/>
            <a:ext cx="8077201" cy="1089025"/>
          </a:xfrm>
        </p:spPr>
        <p:txBody>
          <a:bodyPr anchor="b"/>
          <a:lstStyle>
            <a:lvl1pPr>
              <a:lnSpc>
                <a:spcPts val="4000"/>
              </a:lnSpc>
              <a:defRPr sz="4000">
                <a:solidFill>
                  <a:schemeClr val="accent4"/>
                </a:solidFill>
                <a:latin typeface="Calibri Light" panose="020F0302020204030204" pitchFamily="34" charset="0"/>
              </a:defRPr>
            </a:lvl1pPr>
          </a:lstStyle>
          <a:p>
            <a:r>
              <a:rPr lang="de-DE" dirty="0" smtClean="0"/>
              <a:t>Titelmasterformat durch Klicken bearbeiten</a:t>
            </a:r>
            <a:endParaRPr lang="de-AT" dirty="0"/>
          </a:p>
        </p:txBody>
      </p:sp>
      <p:sp>
        <p:nvSpPr>
          <p:cNvPr id="42012" name="Rectangle 28"/>
          <p:cNvSpPr>
            <a:spLocks noGrp="1" noChangeArrowheads="1"/>
          </p:cNvSpPr>
          <p:nvPr>
            <p:ph type="subTitle" sz="quarter" idx="1"/>
          </p:nvPr>
        </p:nvSpPr>
        <p:spPr>
          <a:xfrm>
            <a:off x="530225" y="2844000"/>
            <a:ext cx="8074025" cy="1194600"/>
          </a:xfrm>
        </p:spPr>
        <p:txBody>
          <a:bodyPr/>
          <a:lstStyle>
            <a:lvl1pPr marL="0" indent="0">
              <a:buFont typeface="Wingdings" pitchFamily="-65" charset="2"/>
              <a:buNone/>
              <a:defRPr sz="2200">
                <a:solidFill>
                  <a:srgbClr val="7C8388"/>
                </a:solidFill>
                <a:latin typeface="Calibri Light" panose="020F0302020204030204" pitchFamily="34" charset="0"/>
              </a:defRPr>
            </a:lvl1pPr>
          </a:lstStyle>
          <a:p>
            <a:r>
              <a:rPr lang="de-DE" dirty="0" smtClean="0"/>
              <a:t>Formatvorlage des Untertitelmasters durch Klicken bearbeiten</a:t>
            </a:r>
            <a:endParaRPr lang="de-AT" dirty="0"/>
          </a:p>
        </p:txBody>
      </p:sp>
      <p:sp>
        <p:nvSpPr>
          <p:cNvPr id="5" name="Inhaltsplatzhalter 3"/>
          <p:cNvSpPr>
            <a:spLocks noGrp="1"/>
          </p:cNvSpPr>
          <p:nvPr>
            <p:ph sz="half" idx="2"/>
          </p:nvPr>
        </p:nvSpPr>
        <p:spPr>
          <a:xfrm>
            <a:off x="530225" y="4038600"/>
            <a:ext cx="8077200" cy="2250600"/>
          </a:xfrm>
        </p:spPr>
        <p:txBody>
          <a:bodyPr/>
          <a:lstStyle>
            <a:lvl1pPr>
              <a:buNone/>
              <a:defRPr sz="1800">
                <a:solidFill>
                  <a:srgbClr val="000A10"/>
                </a:solidFill>
                <a:latin typeface="Calibri Light" panose="020F0302020204030204" pitchFamily="34" charset="0"/>
              </a:defRPr>
            </a:lvl1pPr>
            <a:lvl2pPr>
              <a:defRPr sz="1800">
                <a:solidFill>
                  <a:srgbClr val="000A10"/>
                </a:solidFill>
              </a:defRPr>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Textmasterformat bearbeiten</a:t>
            </a:r>
          </a:p>
        </p:txBody>
      </p:sp>
      <p:pic>
        <p:nvPicPr>
          <p:cNvPr id="8195" name="Picture 3" descr="C:\Users\JaksicS\Desktop\MEMOCODE\my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552" y="476672"/>
            <a:ext cx="3192015" cy="6953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AVM\inf.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096902" y="510445"/>
            <a:ext cx="1507546" cy="66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3" descr="C:\Google Drive\TUW\Fundamental research methods for PhD students\tuw-logo.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07218" y="483388"/>
            <a:ext cx="1414032" cy="68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9873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bg>
      <p:bgPr>
        <a:blipFill dpi="0" rotWithShape="1">
          <a:blip r:embed="rId2">
            <a:extLst>
              <a:ext uri="{BEBA8EAE-BF5A-486C-A8C5-ECC9F3942E4B}">
                <a14:imgProps xmlns:a14="http://schemas.microsoft.com/office/drawing/2010/main">
                  <a14:imgLayer r:embed="rId3">
                    <a14:imgEffect>
                      <a14:artisticGlowDiffused trans="44000" intensity="1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30226" y="692696"/>
            <a:ext cx="8077200" cy="396875"/>
          </a:xfrm>
        </p:spPr>
        <p:txBody>
          <a:bodyPr/>
          <a:lstStyle>
            <a:lvl1pPr>
              <a:defRPr sz="3200"/>
            </a:lvl1pPr>
          </a:lstStyle>
          <a:p>
            <a:r>
              <a:rPr lang="de-DE" dirty="0" smtClean="0"/>
              <a:t>Titelmasterformat durch Klicken bearbeiten</a:t>
            </a:r>
            <a:endParaRPr lang="de-DE" dirty="0"/>
          </a:p>
        </p:txBody>
      </p:sp>
      <p:sp>
        <p:nvSpPr>
          <p:cNvPr id="7" name="Untertitel 2"/>
          <p:cNvSpPr>
            <a:spLocks noGrp="1"/>
          </p:cNvSpPr>
          <p:nvPr>
            <p:ph type="subTitle" idx="1"/>
          </p:nvPr>
        </p:nvSpPr>
        <p:spPr>
          <a:xfrm>
            <a:off x="530225" y="1296000"/>
            <a:ext cx="8080375" cy="1828800"/>
          </a:xfrm>
        </p:spPr>
        <p:txBody>
          <a:bodyPr/>
          <a:lstStyle>
            <a:lvl1pPr marL="0" indent="0" algn="l">
              <a:buNone/>
              <a:defRPr sz="2400">
                <a:solidFill>
                  <a:srgbClr val="7C838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DE" dirty="0"/>
          </a:p>
        </p:txBody>
      </p:sp>
    </p:spTree>
    <p:extLst>
      <p:ext uri="{BB962C8B-B14F-4D97-AF65-F5344CB8AC3E}">
        <p14:creationId xmlns:p14="http://schemas.microsoft.com/office/powerpoint/2010/main" val="39812318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bg>
      <p:bgPr>
        <a:blipFill dpi="0" rotWithShape="1">
          <a:blip r:embed="rId2">
            <a:lum/>
            <a:extLst>
              <a:ext uri="{BEBA8EAE-BF5A-486C-A8C5-ECC9F3942E4B}">
                <a14:imgProps xmlns:a14="http://schemas.microsoft.com/office/drawing/2010/main">
                  <a14:imgLayer r:embed="rId3">
                    <a14:imgEffect>
                      <a14:artisticGlowDiffused trans="44000" intensity="10"/>
                    </a14:imgEffect>
                    <a14:imgEffect>
                      <a14:sharpenSoften amount="-40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30226" y="692696"/>
            <a:ext cx="8077200" cy="701675"/>
          </a:xfrm>
        </p:spPr>
        <p:txBody>
          <a:bodyPr/>
          <a:lstStyle>
            <a:lvl1pPr>
              <a:defRPr sz="3200"/>
            </a:lvl1pPr>
          </a:lstStyle>
          <a:p>
            <a:r>
              <a:rPr lang="de-DE" dirty="0" smtClean="0"/>
              <a:t>Titelmasterformat durch Klicken bearbeiten</a:t>
            </a:r>
            <a:endParaRPr lang="de-DE" dirty="0"/>
          </a:p>
        </p:txBody>
      </p:sp>
      <p:sp>
        <p:nvSpPr>
          <p:cNvPr id="3" name="Inhaltsplatzhalter 2"/>
          <p:cNvSpPr>
            <a:spLocks noGrp="1"/>
          </p:cNvSpPr>
          <p:nvPr>
            <p:ph idx="1"/>
          </p:nvPr>
        </p:nvSpPr>
        <p:spPr>
          <a:xfrm>
            <a:off x="530226" y="1584000"/>
            <a:ext cx="8077200" cy="4435200"/>
          </a:xfrm>
        </p:spPr>
        <p:txBody>
          <a:bodyPr/>
          <a:lstStyle>
            <a:lvl1pPr>
              <a:defRPr sz="2400"/>
            </a:lvl1pPr>
            <a:lvl2pPr>
              <a:defRPr sz="2400"/>
            </a:lvl2pPr>
            <a:lvl3pPr>
              <a:defRPr sz="2400"/>
            </a:lvl3pPr>
            <a:lvl4pPr>
              <a:defRPr sz="2400"/>
            </a:lvl4pPr>
            <a:lvl5pPr>
              <a:defRPr sz="2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47"/>
          <p:cNvSpPr>
            <a:spLocks noGrp="1" noChangeArrowheads="1"/>
          </p:cNvSpPr>
          <p:nvPr>
            <p:ph type="sldNum" sz="quarter" idx="10"/>
          </p:nvPr>
        </p:nvSpPr>
        <p:spPr/>
        <p:txBody>
          <a:bodyPr/>
          <a:lstStyle>
            <a:lvl1pPr>
              <a:defRPr sz="1050"/>
            </a:lvl1pPr>
          </a:lstStyle>
          <a:p>
            <a:fld id="{98B23593-1C55-4858-B7F0-C2C16FBFD308}" type="slidenum">
              <a:rPr lang="de-DE" smtClean="0"/>
              <a:pPr/>
              <a:t>‹#›</a:t>
            </a:fld>
            <a:endParaRPr lang="de-DE" sz="1800"/>
          </a:p>
        </p:txBody>
      </p:sp>
      <p:sp>
        <p:nvSpPr>
          <p:cNvPr id="5" name="Rectangle 51"/>
          <p:cNvSpPr>
            <a:spLocks noGrp="1" noChangeArrowheads="1"/>
          </p:cNvSpPr>
          <p:nvPr>
            <p:ph type="dt" sz="half" idx="11"/>
          </p:nvPr>
        </p:nvSpPr>
        <p:spPr>
          <a:xfrm>
            <a:off x="530225" y="6415088"/>
            <a:ext cx="1914525" cy="442912"/>
          </a:xfrm>
        </p:spPr>
        <p:txBody>
          <a:bodyPr/>
          <a:lstStyle>
            <a:lvl1pPr>
              <a:defRPr sz="1050"/>
            </a:lvl1pPr>
          </a:lstStyle>
          <a:p>
            <a:r>
              <a:rPr lang="de-DE" sz="1800" dirty="0" smtClean="0"/>
              <a:t> </a:t>
            </a:r>
            <a:endParaRPr lang="de-DE" sz="1800" dirty="0"/>
          </a:p>
        </p:txBody>
      </p:sp>
    </p:spTree>
    <p:extLst>
      <p:ext uri="{BB962C8B-B14F-4D97-AF65-F5344CB8AC3E}">
        <p14:creationId xmlns:p14="http://schemas.microsoft.com/office/powerpoint/2010/main" val="37303316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2" name="Titel 1"/>
          <p:cNvSpPr>
            <a:spLocks noGrp="1"/>
          </p:cNvSpPr>
          <p:nvPr>
            <p:ph type="title"/>
          </p:nvPr>
        </p:nvSpPr>
        <p:spPr>
          <a:xfrm>
            <a:off x="530225" y="692696"/>
            <a:ext cx="8086977" cy="550200"/>
          </a:xfrm>
        </p:spPr>
        <p:txBody>
          <a:bodyPr/>
          <a:lstStyle>
            <a:lvl1pPr>
              <a:defRPr>
                <a:solidFill>
                  <a:schemeClr val="accent4"/>
                </a:solidFill>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530225" y="1508400"/>
            <a:ext cx="8077200" cy="381000"/>
          </a:xfrm>
        </p:spPr>
        <p:txBody>
          <a:bodyPr anchor="b"/>
          <a:lstStyle>
            <a:lvl1pPr marL="0" indent="0">
              <a:spcBef>
                <a:spcPts val="0"/>
              </a:spcBef>
              <a:buNone/>
              <a:defRPr sz="20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530225" y="1965600"/>
            <a:ext cx="8077200" cy="4323600"/>
          </a:xfrm>
        </p:spPr>
        <p:txBody>
          <a:bodyPr/>
          <a:lstStyle>
            <a:lvl1pPr>
              <a:defRPr sz="1600">
                <a:solidFill>
                  <a:srgbClr val="000A10"/>
                </a:solidFill>
              </a:defRPr>
            </a:lvl1pPr>
            <a:lvl2pPr>
              <a:defRPr sz="1600">
                <a:solidFill>
                  <a:srgbClr val="000A10"/>
                </a:solidFill>
              </a:defRPr>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Rectangle 47"/>
          <p:cNvSpPr>
            <a:spLocks noGrp="1" noChangeArrowheads="1"/>
          </p:cNvSpPr>
          <p:nvPr>
            <p:ph type="sldNum" sz="quarter" idx="10"/>
          </p:nvPr>
        </p:nvSpPr>
        <p:spPr/>
        <p:txBody>
          <a:bodyPr/>
          <a:lstStyle>
            <a:lvl1pPr>
              <a:defRPr/>
            </a:lvl1pPr>
          </a:lstStyle>
          <a:p>
            <a:fld id="{88E4C0C8-BAE6-43F0-9CD7-66F33E23A30D}" type="slidenum">
              <a:rPr lang="de-DE"/>
              <a:pPr/>
              <a:t>‹#›</a:t>
            </a:fld>
            <a:endParaRPr lang="de-DE" sz="1400"/>
          </a:p>
        </p:txBody>
      </p:sp>
      <p:sp>
        <p:nvSpPr>
          <p:cNvPr id="6" name="Rectangle 51"/>
          <p:cNvSpPr>
            <a:spLocks noGrp="1" noChangeArrowheads="1"/>
          </p:cNvSpPr>
          <p:nvPr>
            <p:ph type="dt" sz="half" idx="11"/>
          </p:nvPr>
        </p:nvSpPr>
        <p:spPr/>
        <p:txBody>
          <a:bodyPr/>
          <a:lstStyle>
            <a:lvl1pPr>
              <a:defRPr/>
            </a:lvl1pPr>
          </a:lstStyle>
          <a:p>
            <a:r>
              <a:rPr lang="de-DE" dirty="0" smtClean="0"/>
              <a:t> </a:t>
            </a:r>
            <a:endParaRPr lang="de-DE" sz="1400" dirty="0"/>
          </a:p>
        </p:txBody>
      </p:sp>
    </p:spTree>
    <p:extLst>
      <p:ext uri="{BB962C8B-B14F-4D97-AF65-F5344CB8AC3E}">
        <p14:creationId xmlns:p14="http://schemas.microsoft.com/office/powerpoint/2010/main" val="21224012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30226" y="900000"/>
            <a:ext cx="8077200" cy="701675"/>
          </a:xfrm>
        </p:spPr>
        <p:txBody>
          <a:bodyPr/>
          <a:lstStyle>
            <a:lvl1pPr>
              <a:defRPr>
                <a:solidFill>
                  <a:schemeClr val="accent4"/>
                </a:solidFill>
              </a:defRPr>
            </a:lvl1pPr>
          </a:lstStyle>
          <a:p>
            <a:r>
              <a:rPr lang="de-DE" smtClean="0"/>
              <a:t>Titelmasterformat durch Klicken bearbeiten</a:t>
            </a:r>
            <a:endParaRPr lang="de-DE" dirty="0"/>
          </a:p>
        </p:txBody>
      </p:sp>
      <p:sp>
        <p:nvSpPr>
          <p:cNvPr id="3" name="Inhaltsplatzhalter 2"/>
          <p:cNvSpPr>
            <a:spLocks noGrp="1"/>
          </p:cNvSpPr>
          <p:nvPr>
            <p:ph sz="half" idx="1"/>
          </p:nvPr>
        </p:nvSpPr>
        <p:spPr>
          <a:xfrm>
            <a:off x="530224" y="1584000"/>
            <a:ext cx="3959225" cy="4435200"/>
          </a:xfrm>
        </p:spPr>
        <p:txBody>
          <a:bodyPr/>
          <a:lstStyle>
            <a:lvl1pPr>
              <a:defRPr sz="1600">
                <a:solidFill>
                  <a:srgbClr val="000C20"/>
                </a:solidFill>
              </a:defRPr>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1850" y="1584000"/>
            <a:ext cx="3962400" cy="4435200"/>
          </a:xfrm>
        </p:spPr>
        <p:txBody>
          <a:bodyPr/>
          <a:lstStyle>
            <a:lvl1pPr>
              <a:defRPr sz="1600">
                <a:solidFill>
                  <a:srgbClr val="000C20"/>
                </a:solidFill>
              </a:defRPr>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Rectangle 47"/>
          <p:cNvSpPr>
            <a:spLocks noGrp="1" noChangeArrowheads="1"/>
          </p:cNvSpPr>
          <p:nvPr>
            <p:ph type="sldNum" sz="quarter" idx="10"/>
          </p:nvPr>
        </p:nvSpPr>
        <p:spPr/>
        <p:txBody>
          <a:bodyPr/>
          <a:lstStyle>
            <a:lvl1pPr>
              <a:defRPr/>
            </a:lvl1pPr>
          </a:lstStyle>
          <a:p>
            <a:fld id="{C803D6BC-F71D-40D1-85CE-A52117BE0F16}" type="slidenum">
              <a:rPr lang="de-DE"/>
              <a:pPr/>
              <a:t>‹#›</a:t>
            </a:fld>
            <a:endParaRPr lang="de-DE" sz="1400"/>
          </a:p>
        </p:txBody>
      </p:sp>
      <p:sp>
        <p:nvSpPr>
          <p:cNvPr id="6" name="Rectangle 51"/>
          <p:cNvSpPr>
            <a:spLocks noGrp="1" noChangeArrowheads="1"/>
          </p:cNvSpPr>
          <p:nvPr>
            <p:ph type="dt" sz="half" idx="11"/>
          </p:nvPr>
        </p:nvSpPr>
        <p:spPr/>
        <p:txBody>
          <a:bodyPr/>
          <a:lstStyle>
            <a:lvl1pPr>
              <a:defRPr/>
            </a:lvl1pPr>
          </a:lstStyle>
          <a:p>
            <a:r>
              <a:rPr lang="de-DE" dirty="0" smtClean="0"/>
              <a:t> </a:t>
            </a:r>
            <a:endParaRPr lang="de-DE" sz="1400" dirty="0"/>
          </a:p>
        </p:txBody>
      </p:sp>
    </p:spTree>
    <p:extLst>
      <p:ext uri="{BB962C8B-B14F-4D97-AF65-F5344CB8AC3E}">
        <p14:creationId xmlns:p14="http://schemas.microsoft.com/office/powerpoint/2010/main" val="18410234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0225" y="900000"/>
            <a:ext cx="8086977" cy="550200"/>
          </a:xfrm>
        </p:spPr>
        <p:txBody>
          <a:bodyPr/>
          <a:lstStyle>
            <a:lvl1pPr>
              <a:defRPr>
                <a:solidFill>
                  <a:schemeClr val="accent4"/>
                </a:solidFill>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530225" y="1508400"/>
            <a:ext cx="3967162" cy="639762"/>
          </a:xfrm>
        </p:spPr>
        <p:txBody>
          <a:bodyPr anchor="b"/>
          <a:lstStyle>
            <a:lvl1pPr marL="0" indent="0">
              <a:buNone/>
              <a:defRPr sz="20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530225" y="2268000"/>
            <a:ext cx="3967162" cy="4017600"/>
          </a:xfrm>
        </p:spPr>
        <p:txBody>
          <a:bodyPr/>
          <a:lstStyle>
            <a:lvl1pPr>
              <a:defRPr sz="1600">
                <a:solidFill>
                  <a:srgbClr val="000A10"/>
                </a:solidFill>
              </a:defRPr>
            </a:lvl1pPr>
            <a:lvl2pPr>
              <a:defRPr sz="1400">
                <a:solidFill>
                  <a:srgbClr val="000A10"/>
                </a:solidFill>
              </a:defRPr>
            </a:lvl2pPr>
            <a:lvl3pPr>
              <a:defRPr sz="1400"/>
            </a:lvl3pPr>
            <a:lvl4pPr>
              <a:defRPr sz="1400"/>
            </a:lvl4pPr>
            <a:lvl5pPr>
              <a:defRPr sz="14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45026" y="1508400"/>
            <a:ext cx="3962400" cy="639762"/>
          </a:xfrm>
        </p:spPr>
        <p:txBody>
          <a:bodyPr anchor="b"/>
          <a:lstStyle>
            <a:lvl1pPr marL="0" indent="0">
              <a:buNone/>
              <a:defRPr sz="20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6" y="2268000"/>
            <a:ext cx="3962400" cy="4017600"/>
          </a:xfrm>
        </p:spPr>
        <p:txBody>
          <a:bodyPr/>
          <a:lstStyle>
            <a:lvl1pPr>
              <a:defRPr sz="1600">
                <a:solidFill>
                  <a:srgbClr val="000A10"/>
                </a:solidFill>
              </a:defRPr>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Rectangle 47"/>
          <p:cNvSpPr>
            <a:spLocks noGrp="1" noChangeArrowheads="1"/>
          </p:cNvSpPr>
          <p:nvPr>
            <p:ph type="sldNum" sz="quarter" idx="10"/>
          </p:nvPr>
        </p:nvSpPr>
        <p:spPr/>
        <p:txBody>
          <a:bodyPr/>
          <a:lstStyle>
            <a:lvl1pPr>
              <a:defRPr/>
            </a:lvl1pPr>
          </a:lstStyle>
          <a:p>
            <a:fld id="{D44D4843-EFCB-4FF7-AECE-9F0E797300A9}" type="slidenum">
              <a:rPr lang="de-DE"/>
              <a:pPr/>
              <a:t>‹#›</a:t>
            </a:fld>
            <a:endParaRPr lang="de-DE" sz="1400"/>
          </a:p>
        </p:txBody>
      </p:sp>
      <p:sp>
        <p:nvSpPr>
          <p:cNvPr id="8" name="Rectangle 51"/>
          <p:cNvSpPr>
            <a:spLocks noGrp="1" noChangeArrowheads="1"/>
          </p:cNvSpPr>
          <p:nvPr>
            <p:ph type="dt" sz="half" idx="11"/>
          </p:nvPr>
        </p:nvSpPr>
        <p:spPr/>
        <p:txBody>
          <a:bodyPr/>
          <a:lstStyle>
            <a:lvl1pPr>
              <a:defRPr/>
            </a:lvl1pPr>
          </a:lstStyle>
          <a:p>
            <a:r>
              <a:rPr lang="de-DE" dirty="0" smtClean="0"/>
              <a:t> </a:t>
            </a:r>
            <a:endParaRPr lang="de-DE" sz="1400" dirty="0"/>
          </a:p>
        </p:txBody>
      </p:sp>
    </p:spTree>
    <p:extLst>
      <p:ext uri="{BB962C8B-B14F-4D97-AF65-F5344CB8AC3E}">
        <p14:creationId xmlns:p14="http://schemas.microsoft.com/office/powerpoint/2010/main" val="18935329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530225" y="900000"/>
            <a:ext cx="8080374" cy="702000"/>
          </a:xfrm>
        </p:spPr>
        <p:txBody>
          <a:bodyPr/>
          <a:lstStyle>
            <a:lvl1pPr algn="l">
              <a:defRPr sz="2400" b="0">
                <a:solidFill>
                  <a:schemeClr val="accent4"/>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3575050" y="1584000"/>
            <a:ext cx="5032375" cy="4428000"/>
          </a:xfrm>
        </p:spPr>
        <p:txBody>
          <a:bodyPr/>
          <a:lstStyle>
            <a:lvl1pPr>
              <a:defRPr sz="1800">
                <a:solidFill>
                  <a:srgbClr val="000A10"/>
                </a:solidFill>
              </a:defRPr>
            </a:lvl1pPr>
            <a:lvl2pPr>
              <a:defRPr sz="1600">
                <a:solidFill>
                  <a:srgbClr val="000C20"/>
                </a:solidFill>
              </a:defRPr>
            </a:lvl2pPr>
            <a:lvl3pPr>
              <a:defRPr sz="1400"/>
            </a:lvl3pPr>
            <a:lvl4pPr>
              <a:defRPr sz="1400"/>
            </a:lvl4pPr>
            <a:lvl5pPr>
              <a:defRPr sz="14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530225" y="1584000"/>
            <a:ext cx="2935288" cy="4428000"/>
          </a:xfrm>
        </p:spPr>
        <p:txBody>
          <a:bodyPr/>
          <a:lstStyle>
            <a:lvl1pPr marL="0" indent="0">
              <a:buNone/>
              <a:defRPr sz="1400">
                <a:solidFill>
                  <a:srgbClr val="000C2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7"/>
          <p:cNvSpPr>
            <a:spLocks noGrp="1" noChangeArrowheads="1"/>
          </p:cNvSpPr>
          <p:nvPr>
            <p:ph type="sldNum" sz="quarter" idx="10"/>
          </p:nvPr>
        </p:nvSpPr>
        <p:spPr/>
        <p:txBody>
          <a:bodyPr/>
          <a:lstStyle>
            <a:lvl1pPr>
              <a:defRPr/>
            </a:lvl1pPr>
          </a:lstStyle>
          <a:p>
            <a:fld id="{F944F8C2-6DC2-461D-A2D9-15BB2809F508}" type="slidenum">
              <a:rPr lang="de-DE"/>
              <a:pPr/>
              <a:t>‹#›</a:t>
            </a:fld>
            <a:endParaRPr lang="de-DE" sz="1400"/>
          </a:p>
        </p:txBody>
      </p:sp>
      <p:sp>
        <p:nvSpPr>
          <p:cNvPr id="6" name="Rectangle 51"/>
          <p:cNvSpPr>
            <a:spLocks noGrp="1" noChangeArrowheads="1"/>
          </p:cNvSpPr>
          <p:nvPr>
            <p:ph type="dt" sz="half" idx="11"/>
          </p:nvPr>
        </p:nvSpPr>
        <p:spPr/>
        <p:txBody>
          <a:bodyPr/>
          <a:lstStyle>
            <a:lvl1pPr>
              <a:defRPr/>
            </a:lvl1pPr>
          </a:lstStyle>
          <a:p>
            <a:r>
              <a:rPr lang="de-DE" dirty="0" smtClean="0"/>
              <a:t> </a:t>
            </a:r>
            <a:endParaRPr lang="de-DE" sz="1400" dirty="0"/>
          </a:p>
        </p:txBody>
      </p:sp>
    </p:spTree>
    <p:extLst>
      <p:ext uri="{BB962C8B-B14F-4D97-AF65-F5344CB8AC3E}">
        <p14:creationId xmlns:p14="http://schemas.microsoft.com/office/powerpoint/2010/main" val="10795493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530224" y="900000"/>
            <a:ext cx="8074025" cy="5083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 name="Rectangle 47"/>
          <p:cNvSpPr>
            <a:spLocks noGrp="1" noChangeArrowheads="1"/>
          </p:cNvSpPr>
          <p:nvPr>
            <p:ph type="sldNum" sz="quarter" idx="10"/>
          </p:nvPr>
        </p:nvSpPr>
        <p:spPr/>
        <p:txBody>
          <a:bodyPr/>
          <a:lstStyle>
            <a:lvl1pPr>
              <a:defRPr/>
            </a:lvl1pPr>
          </a:lstStyle>
          <a:p>
            <a:fld id="{81E97499-E82E-4885-AF9B-6A15DB139BCE}" type="slidenum">
              <a:rPr lang="de-DE"/>
              <a:pPr/>
              <a:t>‹#›</a:t>
            </a:fld>
            <a:endParaRPr lang="de-DE" sz="1400"/>
          </a:p>
        </p:txBody>
      </p:sp>
      <p:sp>
        <p:nvSpPr>
          <p:cNvPr id="4" name="Rectangle 51"/>
          <p:cNvSpPr>
            <a:spLocks noGrp="1" noChangeArrowheads="1"/>
          </p:cNvSpPr>
          <p:nvPr>
            <p:ph type="dt" sz="half" idx="11"/>
          </p:nvPr>
        </p:nvSpPr>
        <p:spPr/>
        <p:txBody>
          <a:bodyPr/>
          <a:lstStyle>
            <a:lvl1pPr>
              <a:defRPr/>
            </a:lvl1pPr>
          </a:lstStyle>
          <a:p>
            <a:r>
              <a:rPr lang="de-DE" dirty="0" smtClean="0"/>
              <a:t>  </a:t>
            </a:r>
            <a:endParaRPr lang="de-DE" sz="1400" dirty="0"/>
          </a:p>
        </p:txBody>
      </p:sp>
    </p:spTree>
    <p:extLst>
      <p:ext uri="{BB962C8B-B14F-4D97-AF65-F5344CB8AC3E}">
        <p14:creationId xmlns:p14="http://schemas.microsoft.com/office/powerpoint/2010/main" val="5452302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1" name="Rectangle 47"/>
          <p:cNvSpPr>
            <a:spLocks noGrp="1" noChangeArrowheads="1"/>
          </p:cNvSpPr>
          <p:nvPr>
            <p:ph type="sldNum" sz="quarter" idx="4"/>
          </p:nvPr>
        </p:nvSpPr>
        <p:spPr bwMode="auto">
          <a:xfrm>
            <a:off x="6786563" y="6416675"/>
            <a:ext cx="1824037" cy="441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100">
                <a:solidFill>
                  <a:schemeClr val="accent2"/>
                </a:solidFill>
                <a:latin typeface="Calibri Light" panose="020F0302020204030204" pitchFamily="34" charset="0"/>
              </a:defRPr>
            </a:lvl1pPr>
          </a:lstStyle>
          <a:p>
            <a:fld id="{FB6F42C4-4854-40EF-96A9-DBF15418D1B7}" type="slidenum">
              <a:rPr lang="de-DE" smtClean="0"/>
              <a:pPr/>
              <a:t>‹#›</a:t>
            </a:fld>
            <a:endParaRPr lang="de-DE"/>
          </a:p>
        </p:txBody>
      </p:sp>
      <p:sp>
        <p:nvSpPr>
          <p:cNvPr id="1075" name="Rectangle 51"/>
          <p:cNvSpPr>
            <a:spLocks noGrp="1" noChangeArrowheads="1"/>
          </p:cNvSpPr>
          <p:nvPr>
            <p:ph type="dt" sz="half" idx="2"/>
          </p:nvPr>
        </p:nvSpPr>
        <p:spPr bwMode="auto">
          <a:xfrm>
            <a:off x="539750" y="6415088"/>
            <a:ext cx="1905000" cy="442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100">
                <a:solidFill>
                  <a:schemeClr val="accent2"/>
                </a:solidFill>
                <a:latin typeface="Calibri Light" panose="020F0302020204030204" pitchFamily="34" charset="0"/>
              </a:defRPr>
            </a:lvl1pPr>
          </a:lstStyle>
          <a:p>
            <a:r>
              <a:rPr lang="de-DE" dirty="0" smtClean="0"/>
              <a:t> </a:t>
            </a:r>
            <a:endParaRPr lang="de-DE" dirty="0"/>
          </a:p>
        </p:txBody>
      </p:sp>
      <p:sp>
        <p:nvSpPr>
          <p:cNvPr id="1028" name="Rectangle 52"/>
          <p:cNvSpPr>
            <a:spLocks noGrp="1" noChangeArrowheads="1"/>
          </p:cNvSpPr>
          <p:nvPr>
            <p:ph type="title"/>
          </p:nvPr>
        </p:nvSpPr>
        <p:spPr bwMode="auto">
          <a:xfrm>
            <a:off x="530225" y="692696"/>
            <a:ext cx="807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AT" dirty="0" smtClean="0"/>
              <a:t>Mastertitelformat bearbeiten</a:t>
            </a:r>
          </a:p>
        </p:txBody>
      </p:sp>
      <p:sp>
        <p:nvSpPr>
          <p:cNvPr id="1029" name="Rectangle 53"/>
          <p:cNvSpPr>
            <a:spLocks noGrp="1" noChangeArrowheads="1"/>
          </p:cNvSpPr>
          <p:nvPr>
            <p:ph type="body" idx="1"/>
          </p:nvPr>
        </p:nvSpPr>
        <p:spPr bwMode="auto">
          <a:xfrm>
            <a:off x="530225" y="1584325"/>
            <a:ext cx="807720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p>
        </p:txBody>
      </p:sp>
      <p:cxnSp>
        <p:nvCxnSpPr>
          <p:cNvPr id="1031" name="Gerade Verbindung 12"/>
          <p:cNvCxnSpPr>
            <a:cxnSpLocks noChangeShapeType="1"/>
          </p:cNvCxnSpPr>
          <p:nvPr/>
        </p:nvCxnSpPr>
        <p:spPr bwMode="auto">
          <a:xfrm>
            <a:off x="4516438" y="427038"/>
            <a:ext cx="822325" cy="8223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Tree>
  </p:cSld>
  <p:clrMap bg1="lt1" tx1="dk1" bg2="lt2" tx2="dk2" accent1="accent1" accent2="accent2" accent3="accent3" accent4="accent4" accent5="accent5" accent6="accent6" hlink="hlink" folHlink="folHlink"/>
  <p:sldLayoutIdLst>
    <p:sldLayoutId id="2147484678" r:id="rId1"/>
    <p:sldLayoutId id="2147484679" r:id="rId2"/>
    <p:sldLayoutId id="2147484680" r:id="rId3"/>
    <p:sldLayoutId id="2147484681" r:id="rId4"/>
    <p:sldLayoutId id="2147484682" r:id="rId5"/>
    <p:sldLayoutId id="2147484683" r:id="rId6"/>
    <p:sldLayoutId id="2147484684" r:id="rId7"/>
    <p:sldLayoutId id="2147484685" r:id="rId8"/>
  </p:sldLayoutIdLst>
  <p:timing>
    <p:tnLst>
      <p:par>
        <p:cTn id="1" dur="indefinite" restart="never" nodeType="tmRoot"/>
      </p:par>
    </p:tnLst>
  </p:timing>
  <p:hf hdr="0" ftr="0"/>
  <p:txStyles>
    <p:titleStyle>
      <a:lvl1pPr algn="l" rtl="0" eaLnBrk="1" fontAlgn="base" hangingPunct="1">
        <a:spcBef>
          <a:spcPct val="0"/>
        </a:spcBef>
        <a:spcAft>
          <a:spcPct val="0"/>
        </a:spcAft>
        <a:defRPr sz="3600">
          <a:solidFill>
            <a:srgbClr val="790B1A"/>
          </a:solidFill>
          <a:latin typeface="Calibri Light" panose="020F0302020204030204" pitchFamily="34" charset="0"/>
          <a:ea typeface="+mj-ea"/>
          <a:cs typeface="+mj-cs"/>
        </a:defRPr>
      </a:lvl1pPr>
      <a:lvl2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2400">
          <a:solidFill>
            <a:srgbClr val="790B1A"/>
          </a:solidFill>
          <a:latin typeface="Arial"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6pPr>
      <a:lvl7pPr marL="9144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7pPr>
      <a:lvl8pPr marL="13716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8pPr>
      <a:lvl9pPr marL="1828800" algn="l" rtl="0" eaLnBrk="1" fontAlgn="base" hangingPunct="1">
        <a:spcBef>
          <a:spcPct val="0"/>
        </a:spcBef>
        <a:spcAft>
          <a:spcPct val="0"/>
        </a:spcAft>
        <a:defRPr sz="2600">
          <a:solidFill>
            <a:srgbClr val="A6173B"/>
          </a:solidFill>
          <a:latin typeface="Arial" pitchFamily="-65" charset="0"/>
          <a:ea typeface="ＭＳ Ｐゴシック" pitchFamily="-65" charset="-128"/>
          <a:cs typeface="ＭＳ Ｐゴシック" pitchFamily="-65" charset="-128"/>
        </a:defRPr>
      </a:lvl9pPr>
    </p:titleStyle>
    <p:bodyStyle>
      <a:lvl1pPr marL="342900" indent="-342900" algn="l" rtl="0" eaLnBrk="1" fontAlgn="base" hangingPunct="1">
        <a:spcBef>
          <a:spcPct val="20000"/>
        </a:spcBef>
        <a:spcAft>
          <a:spcPct val="0"/>
        </a:spcAft>
        <a:buClr>
          <a:srgbClr val="790B1A"/>
        </a:buClr>
        <a:buFont typeface="Wingdings" pitchFamily="2" charset="2"/>
        <a:buChar char="§"/>
        <a:defRPr sz="2800">
          <a:solidFill>
            <a:schemeClr val="tx2"/>
          </a:solidFill>
          <a:latin typeface="Calibri Light" panose="020F0302020204030204"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sz="2800">
          <a:solidFill>
            <a:schemeClr val="tx2"/>
          </a:solidFill>
          <a:latin typeface="Calibri Light" panose="020F0302020204030204" pitchFamily="34" charset="0"/>
          <a:ea typeface="+mn-ea"/>
          <a:cs typeface="ＭＳ Ｐゴシック" charset="0"/>
        </a:defRPr>
      </a:lvl2pPr>
      <a:lvl3pPr marL="1143000" indent="-228600" algn="l" rtl="0" eaLnBrk="1" fontAlgn="base" hangingPunct="1">
        <a:spcBef>
          <a:spcPct val="20000"/>
        </a:spcBef>
        <a:spcAft>
          <a:spcPct val="0"/>
        </a:spcAft>
        <a:buChar char="•"/>
        <a:defRPr sz="2800">
          <a:solidFill>
            <a:schemeClr val="tx2"/>
          </a:solidFill>
          <a:latin typeface="Calibri Light" panose="020F0302020204030204" pitchFamily="34" charset="0"/>
          <a:ea typeface="Geneva" pitchFamily="-107" charset="-128"/>
          <a:cs typeface="Geneva" pitchFamily="-107" charset="-128"/>
        </a:defRPr>
      </a:lvl3pPr>
      <a:lvl4pPr marL="1600200" indent="-228600" algn="l" rtl="0" eaLnBrk="1" fontAlgn="base" hangingPunct="1">
        <a:spcBef>
          <a:spcPct val="20000"/>
        </a:spcBef>
        <a:spcAft>
          <a:spcPct val="0"/>
        </a:spcAft>
        <a:buChar char="–"/>
        <a:defRPr sz="2800">
          <a:solidFill>
            <a:schemeClr val="tx2"/>
          </a:solidFill>
          <a:latin typeface="Calibri Light" panose="020F0302020204030204" pitchFamily="34" charset="0"/>
          <a:ea typeface="Geneva" pitchFamily="-107" charset="-128"/>
        </a:defRPr>
      </a:lvl4pPr>
      <a:lvl5pPr marL="2057400" indent="-228600" algn="l" rtl="0" eaLnBrk="1" fontAlgn="base" hangingPunct="1">
        <a:spcBef>
          <a:spcPct val="20000"/>
        </a:spcBef>
        <a:spcAft>
          <a:spcPct val="0"/>
        </a:spcAft>
        <a:buChar char="»"/>
        <a:defRPr sz="2800">
          <a:solidFill>
            <a:schemeClr val="tx2"/>
          </a:solidFill>
          <a:latin typeface="Calibri Light" panose="020F0302020204030204" pitchFamily="34" charset="0"/>
          <a:ea typeface="Geneva" pitchFamily="-107" charset="-128"/>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3.xml"/><Relationship Id="rId7" Type="http://schemas.openxmlformats.org/officeDocument/2006/relationships/image" Target="../media/image25.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5.png"/><Relationship Id="rId4" Type="http://schemas.openxmlformats.org/officeDocument/2006/relationships/notesSlide" Target="../notesSlides/notesSlide12.xml"/><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7.emf"/><Relationship Id="rId4" Type="http://schemas.openxmlformats.org/officeDocument/2006/relationships/image" Target="../media/image36.emf"/></Relationships>
</file>

<file path=ppt/slides/_rels/slide1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konstantin.selyunin@tuwien.ac.at" TargetMode="External"/><Relationship Id="rId2" Type="http://schemas.openxmlformats.org/officeDocument/2006/relationships/hyperlink" Target="mailto:Stefan.Jaksic.fl@ait.ac.at"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harmonia-project.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7.xml"/><Relationship Id="rId7" Type="http://schemas.openxmlformats.org/officeDocument/2006/relationships/image" Target="../media/image1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19.xml"/><Relationship Id="rId5" Type="http://schemas.openxmlformats.org/officeDocument/2006/relationships/slideLayout" Target="../slideLayouts/slideLayout3.xml"/><Relationship Id="rId4" Type="http://schemas.openxmlformats.org/officeDocument/2006/relationships/tags" Target="../tags/tag18.xml"/><Relationship Id="rId9"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22.xml"/><Relationship Id="rId7" Type="http://schemas.openxmlformats.org/officeDocument/2006/relationships/image" Target="../media/image49.png"/><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image" Target="../media/image9.png"/><Relationship Id="rId5" Type="http://schemas.openxmlformats.org/officeDocument/2006/relationships/image" Target="../media/image43.png"/><Relationship Id="rId10" Type="http://schemas.openxmlformats.org/officeDocument/2006/relationships/image" Target="../media/image52.png"/><Relationship Id="rId4" Type="http://schemas.openxmlformats.org/officeDocument/2006/relationships/image" Target="../media/image48.png"/><Relationship Id="rId9"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image" Target="../media/image17.png"/><Relationship Id="rId3" Type="http://schemas.openxmlformats.org/officeDocument/2006/relationships/tags" Target="../tags/tag3.xml"/><Relationship Id="rId7" Type="http://schemas.openxmlformats.org/officeDocument/2006/relationships/slideLayout" Target="../slideLayouts/slideLayout3.xml"/><Relationship Id="rId12" Type="http://schemas.openxmlformats.org/officeDocument/2006/relationships/image" Target="../media/image1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5.png"/><Relationship Id="rId5" Type="http://schemas.openxmlformats.org/officeDocument/2006/relationships/tags" Target="../tags/tag5.xml"/><Relationship Id="rId10" Type="http://schemas.openxmlformats.org/officeDocument/2006/relationships/image" Target="../media/image14.png"/><Relationship Id="rId4" Type="http://schemas.openxmlformats.org/officeDocument/2006/relationships/tags" Target="../tags/tag4.xml"/><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9.xml"/><Relationship Id="rId7"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20.png"/><Relationship Id="rId4" Type="http://schemas.openxmlformats.org/officeDocument/2006/relationships/tags" Target="../tags/tag10.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el 10"/>
          <p:cNvSpPr>
            <a:spLocks noGrp="1"/>
          </p:cNvSpPr>
          <p:nvPr>
            <p:ph type="ctrTitle" sz="quarter"/>
          </p:nvPr>
        </p:nvSpPr>
        <p:spPr>
          <a:xfrm>
            <a:off x="0" y="1331863"/>
            <a:ext cx="9144000" cy="1089025"/>
          </a:xfrm>
        </p:spPr>
        <p:txBody>
          <a:bodyPr/>
          <a:lstStyle/>
          <a:p>
            <a:pPr algn="ctr"/>
            <a:r>
              <a:rPr lang="de-DE" sz="3600" dirty="0" err="1" smtClean="0">
                <a:solidFill>
                  <a:srgbClr val="790B1A"/>
                </a:solidFill>
              </a:rPr>
              <a:t>Many</a:t>
            </a:r>
            <a:r>
              <a:rPr lang="de-DE" sz="3600" dirty="0" smtClean="0">
                <a:solidFill>
                  <a:srgbClr val="790B1A"/>
                </a:solidFill>
              </a:rPr>
              <a:t> </a:t>
            </a:r>
            <a:r>
              <a:rPr lang="de-DE" sz="3600" dirty="0" err="1" smtClean="0">
                <a:solidFill>
                  <a:srgbClr val="790B1A"/>
                </a:solidFill>
              </a:rPr>
              <a:t>Facets</a:t>
            </a:r>
            <a:r>
              <a:rPr lang="de-DE" sz="3600" dirty="0" smtClean="0">
                <a:solidFill>
                  <a:srgbClr val="790B1A"/>
                </a:solidFill>
              </a:rPr>
              <a:t> </a:t>
            </a:r>
            <a:r>
              <a:rPr lang="de-DE" sz="3600" dirty="0" err="1" smtClean="0">
                <a:solidFill>
                  <a:srgbClr val="790B1A"/>
                </a:solidFill>
              </a:rPr>
              <a:t>of</a:t>
            </a:r>
            <a:r>
              <a:rPr lang="de-DE" sz="3600" dirty="0" smtClean="0">
                <a:solidFill>
                  <a:srgbClr val="790B1A"/>
                </a:solidFill>
              </a:rPr>
              <a:t> Hardware Monitoring</a:t>
            </a:r>
          </a:p>
        </p:txBody>
      </p:sp>
      <p:sp>
        <p:nvSpPr>
          <p:cNvPr id="11266" name="Untertitel 11"/>
          <p:cNvSpPr>
            <a:spLocks noGrp="1"/>
          </p:cNvSpPr>
          <p:nvPr>
            <p:ph type="subTitle" sz="quarter" idx="1"/>
          </p:nvPr>
        </p:nvSpPr>
        <p:spPr>
          <a:xfrm>
            <a:off x="0" y="2852936"/>
            <a:ext cx="9144000" cy="2016224"/>
          </a:xfrm>
        </p:spPr>
        <p:txBody>
          <a:bodyPr/>
          <a:lstStyle/>
          <a:p>
            <a:pPr algn="ctr"/>
            <a:r>
              <a:rPr lang="en-US" sz="3200" dirty="0" smtClean="0">
                <a:solidFill>
                  <a:schemeClr val="accent3"/>
                </a:solidFill>
              </a:rPr>
              <a:t>Konstantin Selyunin</a:t>
            </a:r>
          </a:p>
          <a:p>
            <a:pPr algn="ctr"/>
            <a:r>
              <a:rPr lang="en-US" sz="3200" dirty="0" smtClean="0">
                <a:solidFill>
                  <a:schemeClr val="accent3"/>
                </a:solidFill>
              </a:rPr>
              <a:t>Stefan </a:t>
            </a:r>
            <a:r>
              <a:rPr lang="en-US" sz="3200" dirty="0" err="1" smtClean="0">
                <a:solidFill>
                  <a:schemeClr val="accent3"/>
                </a:solidFill>
              </a:rPr>
              <a:t>Jak</a:t>
            </a:r>
            <a:r>
              <a:rPr lang="sr-Latn-RS" sz="3200" dirty="0" smtClean="0">
                <a:solidFill>
                  <a:schemeClr val="accent3"/>
                </a:solidFill>
              </a:rPr>
              <a:t>š</a:t>
            </a:r>
            <a:r>
              <a:rPr lang="en-US" sz="3200" dirty="0" err="1" smtClean="0">
                <a:solidFill>
                  <a:schemeClr val="accent3"/>
                </a:solidFill>
              </a:rPr>
              <a:t>i</a:t>
            </a:r>
            <a:r>
              <a:rPr lang="sr-Latn-RS" sz="3200" dirty="0" smtClean="0">
                <a:solidFill>
                  <a:schemeClr val="accent3"/>
                </a:solidFill>
              </a:rPr>
              <a:t>ć</a:t>
            </a:r>
            <a:endParaRPr lang="en-US" sz="1800" dirty="0" smtClean="0">
              <a:solidFill>
                <a:schemeClr val="accent3"/>
              </a:solidFill>
            </a:endParaRPr>
          </a:p>
          <a:p>
            <a:pPr algn="ctr"/>
            <a:endParaRPr lang="en-US" sz="1800" dirty="0">
              <a:solidFill>
                <a:schemeClr val="accent3"/>
              </a:solidFill>
            </a:endParaRPr>
          </a:p>
          <a:p>
            <a:pPr algn="ctr"/>
            <a:r>
              <a:rPr lang="de-DE" sz="1800" dirty="0">
                <a:solidFill>
                  <a:schemeClr val="accent3"/>
                </a:solidFill>
              </a:rPr>
              <a:t>Vienna University </a:t>
            </a:r>
            <a:r>
              <a:rPr lang="de-DE" sz="1800" dirty="0" err="1">
                <a:solidFill>
                  <a:schemeClr val="accent3"/>
                </a:solidFill>
              </a:rPr>
              <a:t>of</a:t>
            </a:r>
            <a:r>
              <a:rPr lang="de-DE" sz="1800" dirty="0">
                <a:solidFill>
                  <a:schemeClr val="accent3"/>
                </a:solidFill>
              </a:rPr>
              <a:t> </a:t>
            </a:r>
            <a:r>
              <a:rPr lang="de-DE" sz="1800" dirty="0" smtClean="0">
                <a:solidFill>
                  <a:schemeClr val="accent3"/>
                </a:solidFill>
              </a:rPr>
              <a:t>Technology</a:t>
            </a:r>
            <a:endParaRPr lang="en-US" sz="1800" dirty="0" smtClean="0">
              <a:solidFill>
                <a:schemeClr val="accent3"/>
              </a:solidFill>
            </a:endParaRPr>
          </a:p>
          <a:p>
            <a:pPr algn="ctr"/>
            <a:r>
              <a:rPr lang="en-US" sz="1800" dirty="0" smtClean="0">
                <a:solidFill>
                  <a:schemeClr val="accent3"/>
                </a:solidFill>
              </a:rPr>
              <a:t>Austrian </a:t>
            </a:r>
            <a:r>
              <a:rPr lang="en-US" sz="1800" dirty="0">
                <a:solidFill>
                  <a:schemeClr val="accent3"/>
                </a:solidFill>
              </a:rPr>
              <a:t>Institute of </a:t>
            </a:r>
            <a:r>
              <a:rPr lang="en-US" sz="1800" dirty="0" smtClean="0">
                <a:solidFill>
                  <a:schemeClr val="accent3"/>
                </a:solidFill>
              </a:rPr>
              <a:t>Technology</a:t>
            </a:r>
            <a:endParaRPr lang="de-DE" dirty="0" smtClean="0">
              <a:solidFill>
                <a:schemeClr val="accent3"/>
              </a:solidFill>
            </a:endParaRPr>
          </a:p>
        </p:txBody>
      </p:sp>
      <p:sp>
        <p:nvSpPr>
          <p:cNvPr id="11267" name="Inhaltsplatzhalter 17"/>
          <p:cNvSpPr>
            <a:spLocks noGrp="1"/>
          </p:cNvSpPr>
          <p:nvPr>
            <p:ph sz="half" idx="2"/>
          </p:nvPr>
        </p:nvSpPr>
        <p:spPr>
          <a:xfrm>
            <a:off x="0" y="5229200"/>
            <a:ext cx="9144000" cy="772443"/>
          </a:xfrm>
        </p:spPr>
        <p:txBody>
          <a:bodyPr/>
          <a:lstStyle/>
          <a:p>
            <a:pPr algn="ctr"/>
            <a:r>
              <a:rPr lang="en-US" sz="1600" dirty="0">
                <a:solidFill>
                  <a:schemeClr val="accent3"/>
                </a:solidFill>
              </a:rPr>
              <a:t>Joint work with: </a:t>
            </a:r>
            <a:r>
              <a:rPr lang="en-US" sz="1600" dirty="0" err="1" smtClean="0">
                <a:solidFill>
                  <a:schemeClr val="accent3"/>
                </a:solidFill>
              </a:rPr>
              <a:t>D.Nickovic</a:t>
            </a:r>
            <a:r>
              <a:rPr lang="en-US" sz="1600" dirty="0">
                <a:solidFill>
                  <a:schemeClr val="accent3"/>
                </a:solidFill>
              </a:rPr>
              <a:t>, </a:t>
            </a:r>
            <a:r>
              <a:rPr lang="en-US" sz="1600" dirty="0" err="1">
                <a:solidFill>
                  <a:schemeClr val="accent3"/>
                </a:solidFill>
              </a:rPr>
              <a:t>R.Grosu</a:t>
            </a:r>
            <a:r>
              <a:rPr lang="en-US" sz="1600" dirty="0">
                <a:solidFill>
                  <a:schemeClr val="accent3"/>
                </a:solidFill>
              </a:rPr>
              <a:t>, </a:t>
            </a:r>
            <a:r>
              <a:rPr lang="en-US" sz="1600" dirty="0" err="1" smtClean="0">
                <a:solidFill>
                  <a:schemeClr val="accent3"/>
                </a:solidFill>
              </a:rPr>
              <a:t>E.Bartocci</a:t>
            </a:r>
            <a:r>
              <a:rPr lang="en-US" sz="1600" dirty="0">
                <a:solidFill>
                  <a:schemeClr val="accent3"/>
                </a:solidFill>
              </a:rPr>
              <a:t>, </a:t>
            </a:r>
            <a:r>
              <a:rPr lang="en-US" sz="1600" dirty="0" err="1" smtClean="0">
                <a:solidFill>
                  <a:schemeClr val="accent3"/>
                </a:solidFill>
              </a:rPr>
              <a:t>T.Nguyen</a:t>
            </a:r>
            <a:endParaRPr lang="de-DE" sz="1600" dirty="0">
              <a:solidFill>
                <a:schemeClr val="accent3"/>
              </a:solidFill>
            </a:endParaRPr>
          </a:p>
          <a:p>
            <a:pPr algn="ctr"/>
            <a:endParaRPr lang="de-DE" dirty="0" smtClean="0"/>
          </a:p>
        </p:txBody>
      </p:sp>
      <p:pic>
        <p:nvPicPr>
          <p:cNvPr id="1026" name="Picture 2" descr="C:\Users\JaksicS\Dropbox\mtcps_2016\Presentation\cropped-Logo-HARMONIAtrans-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5640749"/>
            <a:ext cx="3456384" cy="1144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79" y="710802"/>
            <a:ext cx="8077200" cy="701675"/>
          </a:xfrm>
        </p:spPr>
        <p:txBody>
          <a:bodyPr/>
          <a:lstStyle/>
          <a:p>
            <a:r>
              <a:rPr lang="en-US" dirty="0" smtClean="0"/>
              <a:t>Weighted Edit Distance</a:t>
            </a:r>
            <a:endParaRPr lang="en-US" dirty="0"/>
          </a:p>
        </p:txBody>
      </p:sp>
      <p:sp>
        <p:nvSpPr>
          <p:cNvPr id="3" name="Content Placeholder 2"/>
          <p:cNvSpPr>
            <a:spLocks noGrp="1"/>
          </p:cNvSpPr>
          <p:nvPr>
            <p:ph idx="1"/>
          </p:nvPr>
        </p:nvSpPr>
        <p:spPr>
          <a:xfrm>
            <a:off x="530226" y="1586088"/>
            <a:ext cx="8077200" cy="4435200"/>
          </a:xfrm>
        </p:spPr>
        <p:txBody>
          <a:bodyPr/>
          <a:lstStyle/>
          <a:p>
            <a:pPr>
              <a:lnSpc>
                <a:spcPct val="150000"/>
              </a:lnSpc>
              <a:spcBef>
                <a:spcPts val="0"/>
              </a:spcBef>
            </a:pPr>
            <a:r>
              <a:rPr lang="en-US" dirty="0" smtClean="0"/>
              <a:t>Distance metric sensitive to both </a:t>
            </a:r>
            <a:r>
              <a:rPr lang="en-US" b="1" dirty="0" smtClean="0">
                <a:solidFill>
                  <a:schemeClr val="tx2">
                    <a:lumMod val="50000"/>
                    <a:lumOff val="50000"/>
                  </a:schemeClr>
                </a:solidFill>
              </a:rPr>
              <a:t>space</a:t>
            </a:r>
            <a:r>
              <a:rPr lang="en-US" dirty="0" smtClean="0">
                <a:solidFill>
                  <a:schemeClr val="tx2">
                    <a:lumMod val="50000"/>
                    <a:lumOff val="50000"/>
                  </a:schemeClr>
                </a:solidFill>
              </a:rPr>
              <a:t> </a:t>
            </a:r>
            <a:r>
              <a:rPr lang="en-US" dirty="0" smtClean="0"/>
              <a:t>and </a:t>
            </a:r>
            <a:r>
              <a:rPr lang="en-US" b="1" dirty="0" smtClean="0">
                <a:solidFill>
                  <a:srgbClr val="00B050"/>
                </a:solidFill>
              </a:rPr>
              <a:t>time</a:t>
            </a:r>
            <a:r>
              <a:rPr lang="en-US" dirty="0" smtClean="0">
                <a:solidFill>
                  <a:srgbClr val="00B050"/>
                </a:solidFill>
              </a:rPr>
              <a:t> </a:t>
            </a:r>
            <a:r>
              <a:rPr lang="en-US" dirty="0" smtClean="0"/>
              <a:t>discrepancies</a:t>
            </a:r>
          </a:p>
          <a:p>
            <a:pPr lvl="1">
              <a:lnSpc>
                <a:spcPct val="150000"/>
              </a:lnSpc>
              <a:spcBef>
                <a:spcPts val="0"/>
              </a:spcBef>
            </a:pPr>
            <a:r>
              <a:rPr lang="en-US" dirty="0" err="1" smtClean="0"/>
              <a:t>Skorokhod</a:t>
            </a:r>
            <a:r>
              <a:rPr lang="en-US" dirty="0" smtClean="0"/>
              <a:t> distance used for continuous </a:t>
            </a:r>
            <a:r>
              <a:rPr lang="en-US" dirty="0" smtClean="0"/>
              <a:t>signals</a:t>
            </a:r>
          </a:p>
          <a:p>
            <a:pPr lvl="1">
              <a:lnSpc>
                <a:spcPct val="150000"/>
              </a:lnSpc>
              <a:spcBef>
                <a:spcPts val="0"/>
              </a:spcBef>
            </a:pPr>
            <a:r>
              <a:rPr lang="en-US" b="1" dirty="0">
                <a:solidFill>
                  <a:srgbClr val="00B050"/>
                </a:solidFill>
                <a:cs typeface="+mn-cs"/>
              </a:rPr>
              <a:t>Time</a:t>
            </a:r>
            <a:r>
              <a:rPr lang="en-US" dirty="0"/>
              <a:t> distortion penalty &lt; </a:t>
            </a:r>
            <a:r>
              <a:rPr lang="en-US" b="1" dirty="0" smtClean="0">
                <a:solidFill>
                  <a:schemeClr val="tx2">
                    <a:lumMod val="50000"/>
                    <a:lumOff val="50000"/>
                  </a:schemeClr>
                </a:solidFill>
                <a:cs typeface="+mn-cs"/>
              </a:rPr>
              <a:t>pointwise</a:t>
            </a:r>
            <a:r>
              <a:rPr lang="en-US" dirty="0" smtClean="0">
                <a:cs typeface="+mn-cs"/>
              </a:rPr>
              <a:t> </a:t>
            </a:r>
            <a:r>
              <a:rPr lang="en-US" dirty="0" smtClean="0"/>
              <a:t>cost savings</a:t>
            </a:r>
            <a:endParaRPr lang="en-US" dirty="0" smtClean="0"/>
          </a:p>
          <a:p>
            <a:pPr lvl="1">
              <a:lnSpc>
                <a:spcPct val="150000"/>
              </a:lnSpc>
              <a:spcBef>
                <a:spcPts val="0"/>
              </a:spcBef>
            </a:pPr>
            <a:r>
              <a:rPr lang="en-US" dirty="0" smtClean="0"/>
              <a:t>What about discrete signals?</a:t>
            </a:r>
          </a:p>
          <a:p>
            <a:pPr>
              <a:lnSpc>
                <a:spcPct val="150000"/>
              </a:lnSpc>
              <a:spcBef>
                <a:spcPts val="0"/>
              </a:spcBef>
            </a:pPr>
            <a:r>
              <a:rPr lang="en-US" dirty="0" smtClean="0"/>
              <a:t>Weighted Edit Distance </a:t>
            </a:r>
          </a:p>
          <a:p>
            <a:pPr lvl="1">
              <a:lnSpc>
                <a:spcPct val="150000"/>
              </a:lnSpc>
              <a:spcBef>
                <a:spcPts val="0"/>
              </a:spcBef>
            </a:pPr>
            <a:r>
              <a:rPr lang="en-US" b="1" dirty="0" smtClean="0">
                <a:solidFill>
                  <a:srgbClr val="00B050"/>
                </a:solidFill>
              </a:rPr>
              <a:t>Deletion</a:t>
            </a:r>
            <a:r>
              <a:rPr lang="en-US" dirty="0"/>
              <a:t>, </a:t>
            </a:r>
            <a:r>
              <a:rPr lang="en-US" b="1" dirty="0">
                <a:solidFill>
                  <a:srgbClr val="00B050"/>
                </a:solidFill>
              </a:rPr>
              <a:t>Insertion</a:t>
            </a:r>
            <a:r>
              <a:rPr lang="en-US" dirty="0">
                <a:solidFill>
                  <a:srgbClr val="00B050"/>
                </a:solidFill>
              </a:rPr>
              <a:t> </a:t>
            </a:r>
            <a:r>
              <a:rPr lang="en-US" dirty="0"/>
              <a:t>and </a:t>
            </a:r>
            <a:r>
              <a:rPr lang="en-US" b="1" dirty="0" smtClean="0">
                <a:solidFill>
                  <a:schemeClr val="tx2">
                    <a:lumMod val="50000"/>
                    <a:lumOff val="50000"/>
                  </a:schemeClr>
                </a:solidFill>
              </a:rPr>
              <a:t>Substitution</a:t>
            </a:r>
          </a:p>
          <a:p>
            <a:pPr lvl="1">
              <a:lnSpc>
                <a:spcPct val="150000"/>
              </a:lnSpc>
              <a:spcBef>
                <a:spcPts val="0"/>
              </a:spcBef>
            </a:pPr>
            <a:r>
              <a:rPr lang="en-US" dirty="0" smtClean="0"/>
              <a:t>Weighted substitution cost – ordered </a:t>
            </a:r>
            <a:r>
              <a:rPr lang="en-US" dirty="0" smtClean="0"/>
              <a:t>alphabets</a:t>
            </a:r>
          </a:p>
          <a:p>
            <a:pPr lvl="1">
              <a:lnSpc>
                <a:spcPct val="150000"/>
              </a:lnSpc>
              <a:spcBef>
                <a:spcPts val="0"/>
              </a:spcBef>
            </a:pPr>
            <a:r>
              <a:rPr lang="en-US" b="1" dirty="0">
                <a:solidFill>
                  <a:srgbClr val="00B050"/>
                </a:solidFill>
              </a:rPr>
              <a:t>INS + DEL </a:t>
            </a:r>
            <a:r>
              <a:rPr lang="en-US" dirty="0"/>
              <a:t>penalty</a:t>
            </a:r>
            <a:r>
              <a:rPr lang="en-US" b="1" dirty="0">
                <a:solidFill>
                  <a:srgbClr val="00B050"/>
                </a:solidFill>
              </a:rPr>
              <a:t> </a:t>
            </a:r>
            <a:r>
              <a:rPr lang="en-US" dirty="0" smtClean="0"/>
              <a:t>&lt; </a:t>
            </a:r>
            <a:r>
              <a:rPr lang="en-US" b="1" dirty="0" smtClean="0">
                <a:solidFill>
                  <a:schemeClr val="tx2">
                    <a:lumMod val="50000"/>
                    <a:lumOff val="50000"/>
                  </a:schemeClr>
                </a:solidFill>
              </a:rPr>
              <a:t>SUB</a:t>
            </a:r>
            <a:r>
              <a:rPr lang="en-US" dirty="0" smtClean="0"/>
              <a:t> cost</a:t>
            </a:r>
          </a:p>
          <a:p>
            <a:pPr lvl="1">
              <a:lnSpc>
                <a:spcPct val="150000"/>
              </a:lnSpc>
              <a:spcBef>
                <a:spcPts val="0"/>
              </a:spcBef>
            </a:pPr>
            <a:r>
              <a:rPr lang="de-AT" dirty="0" err="1"/>
              <a:t>Able</a:t>
            </a:r>
            <a:r>
              <a:rPr lang="de-AT" dirty="0"/>
              <a:t> </a:t>
            </a:r>
            <a:r>
              <a:rPr lang="de-AT" dirty="0" err="1"/>
              <a:t>to</a:t>
            </a:r>
            <a:r>
              <a:rPr lang="de-AT" dirty="0"/>
              <a:t> </a:t>
            </a:r>
            <a:r>
              <a:rPr lang="de-AT" dirty="0" err="1"/>
              <a:t>distinguish</a:t>
            </a:r>
            <a:r>
              <a:rPr lang="de-AT" dirty="0"/>
              <a:t> </a:t>
            </a:r>
            <a:r>
              <a:rPr lang="de-AT" dirty="0" err="1" smtClean="0"/>
              <a:t>between</a:t>
            </a:r>
            <a:r>
              <a:rPr lang="de-AT" dirty="0" smtClean="0"/>
              <a:t> </a:t>
            </a:r>
            <a:r>
              <a:rPr lang="de-AT" dirty="0" err="1" smtClean="0"/>
              <a:t>space</a:t>
            </a:r>
            <a:r>
              <a:rPr lang="de-AT" dirty="0" smtClean="0"/>
              <a:t> </a:t>
            </a:r>
            <a:r>
              <a:rPr lang="de-AT" dirty="0" err="1" smtClean="0"/>
              <a:t>and</a:t>
            </a:r>
            <a:r>
              <a:rPr lang="de-AT" dirty="0" smtClean="0"/>
              <a:t> time </a:t>
            </a:r>
            <a:r>
              <a:rPr lang="de-AT" dirty="0" err="1" smtClean="0"/>
              <a:t>discrepancies</a:t>
            </a:r>
            <a:endParaRPr lang="en-US" dirty="0" smtClean="0"/>
          </a:p>
        </p:txBody>
      </p:sp>
      <p:sp>
        <p:nvSpPr>
          <p:cNvPr id="4" name="Slide Number Placeholder 3"/>
          <p:cNvSpPr>
            <a:spLocks noGrp="1"/>
          </p:cNvSpPr>
          <p:nvPr>
            <p:ph type="sldNum" sz="quarter" idx="10"/>
          </p:nvPr>
        </p:nvSpPr>
        <p:spPr/>
        <p:txBody>
          <a:bodyPr/>
          <a:lstStyle/>
          <a:p>
            <a:fld id="{98B23593-1C55-4858-B7F0-C2C16FBFD308}" type="slidenum">
              <a:rPr lang="de-DE" smtClean="0"/>
              <a:pPr/>
              <a:t>10</a:t>
            </a:fld>
            <a:endParaRPr lang="de-DE" sz="1800"/>
          </a:p>
        </p:txBody>
      </p:sp>
      <p:sp>
        <p:nvSpPr>
          <p:cNvPr id="5" name="Date Placeholder 4"/>
          <p:cNvSpPr>
            <a:spLocks noGrp="1"/>
          </p:cNvSpPr>
          <p:nvPr>
            <p:ph type="dt" sz="half" idx="11"/>
          </p:nvPr>
        </p:nvSpPr>
        <p:spPr/>
        <p:txBody>
          <a:bodyPr/>
          <a:lstStyle/>
          <a:p>
            <a:r>
              <a:rPr lang="de-DE" sz="1800" smtClean="0"/>
              <a:t> </a:t>
            </a:r>
            <a:endParaRPr lang="de-DE" sz="1800" dirty="0"/>
          </a:p>
        </p:txBody>
      </p:sp>
    </p:spTree>
    <p:extLst>
      <p:ext uri="{BB962C8B-B14F-4D97-AF65-F5344CB8AC3E}">
        <p14:creationId xmlns:p14="http://schemas.microsoft.com/office/powerpoint/2010/main" val="58239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79" y="710802"/>
            <a:ext cx="8077200" cy="701675"/>
          </a:xfrm>
        </p:spPr>
        <p:txBody>
          <a:bodyPr/>
          <a:lstStyle/>
          <a:p>
            <a:r>
              <a:rPr lang="en-US" dirty="0" smtClean="0"/>
              <a:t>Weighted Edit Distance: time shift</a:t>
            </a:r>
            <a:endParaRPr lang="en-US" dirty="0"/>
          </a:p>
        </p:txBody>
      </p:sp>
      <p:sp>
        <p:nvSpPr>
          <p:cNvPr id="3" name="Content Placeholder 2"/>
          <p:cNvSpPr>
            <a:spLocks noGrp="1"/>
          </p:cNvSpPr>
          <p:nvPr>
            <p:ph idx="1"/>
          </p:nvPr>
        </p:nvSpPr>
        <p:spPr/>
        <p:txBody>
          <a:bodyPr/>
          <a:lstStyle/>
          <a:p>
            <a:r>
              <a:rPr lang="en-US" dirty="0" smtClean="0"/>
              <a:t>WED does not accumulate cost in case of time shift</a:t>
            </a:r>
          </a:p>
          <a:p>
            <a:r>
              <a:rPr lang="en-US" dirty="0" smtClean="0"/>
              <a:t>WED is aware of space differences as well </a:t>
            </a:r>
            <a:endParaRPr lang="en-US" dirty="0"/>
          </a:p>
        </p:txBody>
      </p:sp>
      <p:sp>
        <p:nvSpPr>
          <p:cNvPr id="4" name="Slide Number Placeholder 3"/>
          <p:cNvSpPr>
            <a:spLocks noGrp="1"/>
          </p:cNvSpPr>
          <p:nvPr>
            <p:ph type="sldNum" sz="quarter" idx="10"/>
          </p:nvPr>
        </p:nvSpPr>
        <p:spPr/>
        <p:txBody>
          <a:bodyPr/>
          <a:lstStyle/>
          <a:p>
            <a:fld id="{98B23593-1C55-4858-B7F0-C2C16FBFD308}" type="slidenum">
              <a:rPr lang="de-DE" smtClean="0"/>
              <a:pPr/>
              <a:t>11</a:t>
            </a:fld>
            <a:endParaRPr lang="de-DE" sz="1800"/>
          </a:p>
        </p:txBody>
      </p:sp>
      <p:sp>
        <p:nvSpPr>
          <p:cNvPr id="5" name="Date Placeholder 4"/>
          <p:cNvSpPr>
            <a:spLocks noGrp="1"/>
          </p:cNvSpPr>
          <p:nvPr>
            <p:ph type="dt" sz="half" idx="11"/>
          </p:nvPr>
        </p:nvSpPr>
        <p:spPr/>
        <p:txBody>
          <a:bodyPr/>
          <a:lstStyle/>
          <a:p>
            <a:r>
              <a:rPr lang="de-DE" sz="1800" smtClean="0"/>
              <a:t> </a:t>
            </a:r>
            <a:endParaRPr lang="de-DE" sz="1800" dirty="0"/>
          </a:p>
        </p:txBody>
      </p:sp>
      <p:pic>
        <p:nvPicPr>
          <p:cNvPr id="3076" name="Picture 4" descr="C:\repo_quantitative\figure.png"/>
          <p:cNvPicPr>
            <a:picLocks noChangeAspect="1" noChangeArrowheads="1"/>
          </p:cNvPicPr>
          <p:nvPr/>
        </p:nvPicPr>
        <p:blipFill rotWithShape="1">
          <a:blip r:embed="rId3">
            <a:extLst>
              <a:ext uri="{28A0092B-C50C-407E-A947-70E740481C1C}">
                <a14:useLocalDpi xmlns:a14="http://schemas.microsoft.com/office/drawing/2010/main" val="0"/>
              </a:ext>
            </a:extLst>
          </a:blip>
          <a:srcRect l="8383" r="7032"/>
          <a:stretch/>
        </p:blipFill>
        <p:spPr bwMode="auto">
          <a:xfrm>
            <a:off x="333465" y="2636912"/>
            <a:ext cx="8458201" cy="3285382"/>
          </a:xfrm>
          <a:prstGeom prst="rect">
            <a:avLst/>
          </a:prstGeom>
          <a:noFill/>
          <a:ln w="3175" cmpd="sng">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83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79" y="711517"/>
            <a:ext cx="8077200" cy="701675"/>
          </a:xfrm>
        </p:spPr>
        <p:txBody>
          <a:bodyPr/>
          <a:lstStyle/>
          <a:p>
            <a:r>
              <a:rPr lang="en-US" dirty="0" smtClean="0"/>
              <a:t>Computing Robustness based on WED</a:t>
            </a:r>
            <a:endParaRPr lang="en-US" dirty="0"/>
          </a:p>
        </p:txBody>
      </p:sp>
      <p:sp>
        <p:nvSpPr>
          <p:cNvPr id="3" name="Content Placeholder 2"/>
          <p:cNvSpPr>
            <a:spLocks noGrp="1"/>
          </p:cNvSpPr>
          <p:nvPr>
            <p:ph idx="1"/>
          </p:nvPr>
        </p:nvSpPr>
        <p:spPr>
          <a:xfrm>
            <a:off x="530226" y="5159280"/>
            <a:ext cx="8077200" cy="934016"/>
          </a:xfrm>
        </p:spPr>
        <p:txBody>
          <a:bodyPr/>
          <a:lstStyle/>
          <a:p>
            <a:r>
              <a:rPr lang="en-US" dirty="0" smtClean="0"/>
              <a:t>Positive Robustness – degree of SAT of </a:t>
            </a:r>
          </a:p>
          <a:p>
            <a:r>
              <a:rPr lang="en-US" dirty="0" smtClean="0"/>
              <a:t>Negative Robustness – degree of UNSAT of</a:t>
            </a:r>
          </a:p>
          <a:p>
            <a:r>
              <a:rPr lang="en-US" dirty="0" smtClean="0"/>
              <a:t>                  +                     =</a:t>
            </a:r>
            <a:endParaRPr lang="en-US" dirty="0"/>
          </a:p>
        </p:txBody>
      </p:sp>
      <p:sp>
        <p:nvSpPr>
          <p:cNvPr id="4" name="Slide Number Placeholder 3"/>
          <p:cNvSpPr>
            <a:spLocks noGrp="1"/>
          </p:cNvSpPr>
          <p:nvPr>
            <p:ph type="sldNum" sz="quarter" idx="10"/>
          </p:nvPr>
        </p:nvSpPr>
        <p:spPr/>
        <p:txBody>
          <a:bodyPr/>
          <a:lstStyle/>
          <a:p>
            <a:fld id="{98B23593-1C55-4858-B7F0-C2C16FBFD308}" type="slidenum">
              <a:rPr lang="de-DE" smtClean="0"/>
              <a:pPr/>
              <a:t>12</a:t>
            </a:fld>
            <a:endParaRPr lang="de-DE" sz="1800"/>
          </a:p>
        </p:txBody>
      </p:sp>
      <p:sp>
        <p:nvSpPr>
          <p:cNvPr id="5" name="Date Placeholder 4"/>
          <p:cNvSpPr>
            <a:spLocks noGrp="1"/>
          </p:cNvSpPr>
          <p:nvPr>
            <p:ph type="dt" sz="half" idx="11"/>
          </p:nvPr>
        </p:nvSpPr>
        <p:spPr/>
        <p:txBody>
          <a:bodyPr/>
          <a:lstStyle/>
          <a:p>
            <a:r>
              <a:rPr lang="de-DE" sz="1800" smtClean="0"/>
              <a:t> </a:t>
            </a:r>
            <a:endParaRPr lang="de-DE" sz="1800" dirty="0"/>
          </a:p>
        </p:txBody>
      </p:sp>
      <p:pic>
        <p:nvPicPr>
          <p:cNvPr id="4098" name="Picture 2" descr="C:\Users\JaksicS\Dropbox\mtcps_2016\Presentation\steps.png"/>
          <p:cNvPicPr>
            <a:picLocks noChangeAspect="1" noChangeArrowheads="1"/>
          </p:cNvPicPr>
          <p:nvPr/>
        </p:nvPicPr>
        <p:blipFill rotWithShape="1">
          <a:blip r:embed="rId5">
            <a:extLst>
              <a:ext uri="{28A0092B-C50C-407E-A947-70E740481C1C}">
                <a14:useLocalDpi xmlns:a14="http://schemas.microsoft.com/office/drawing/2010/main" val="0"/>
              </a:ext>
            </a:extLst>
          </a:blip>
          <a:srcRect t="4205" r="54461"/>
          <a:stretch/>
        </p:blipFill>
        <p:spPr bwMode="auto">
          <a:xfrm>
            <a:off x="546829" y="1542472"/>
            <a:ext cx="6257419" cy="344875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4099" name="Picture 3" descr="C:\sandbox\IguanaTex_tmp_tm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6181" y="6108749"/>
            <a:ext cx="741843" cy="2722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sandbox\IguanaTex_tmp_tmpssss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0166" y="6098885"/>
            <a:ext cx="922197" cy="282443"/>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sandbox\IguanaTex_tmp_tm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7201" y="6108749"/>
            <a:ext cx="925603" cy="2722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JaksicS\Dropbox\mtcps_2016\Presentation\steps.png"/>
          <p:cNvPicPr>
            <a:picLocks noChangeAspect="1" noChangeArrowheads="1"/>
          </p:cNvPicPr>
          <p:nvPr/>
        </p:nvPicPr>
        <p:blipFill rotWithShape="1">
          <a:blip r:embed="rId5">
            <a:extLst>
              <a:ext uri="{28A0092B-C50C-407E-A947-70E740481C1C}">
                <a14:useLocalDpi xmlns:a14="http://schemas.microsoft.com/office/drawing/2010/main" val="0"/>
              </a:ext>
            </a:extLst>
          </a:blip>
          <a:srcRect r="96562" b="89639"/>
          <a:stretch/>
        </p:blipFill>
        <p:spPr bwMode="auto">
          <a:xfrm>
            <a:off x="3416444" y="2492896"/>
            <a:ext cx="504056" cy="3508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sandbox\IguanaTex_tmp_tmp.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4951" y="2523210"/>
            <a:ext cx="341384" cy="2760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custDataLst>
              <p:tags r:id="rId1"/>
            </p:custDataLst>
          </p:nvPr>
        </p:nvPicPr>
        <p:blipFill rotWithShape="1">
          <a:blip r:embed="rId10">
            <a:extLst>
              <a:ext uri="{28A0092B-C50C-407E-A947-70E740481C1C}">
                <a14:useLocalDpi xmlns:a14="http://schemas.microsoft.com/office/drawing/2010/main" val="0"/>
              </a:ext>
            </a:extLst>
          </a:blip>
          <a:srcRect l="24963" t="4903" r="67325" b="-9761"/>
          <a:stretch/>
        </p:blipFill>
        <p:spPr>
          <a:xfrm>
            <a:off x="5662144" y="5143949"/>
            <a:ext cx="350016" cy="343232"/>
          </a:xfrm>
          <a:prstGeom prst="rect">
            <a:avLst/>
          </a:prstGeom>
        </p:spPr>
      </p:pic>
      <p:pic>
        <p:nvPicPr>
          <p:cNvPr id="15" name="Picture 14"/>
          <p:cNvPicPr>
            <a:picLocks noChangeAspect="1"/>
          </p:cNvPicPr>
          <p:nvPr>
            <p:custDataLst>
              <p:tags r:id="rId2"/>
            </p:custDataLst>
          </p:nvPr>
        </p:nvPicPr>
        <p:blipFill rotWithShape="1">
          <a:blip r:embed="rId10">
            <a:extLst>
              <a:ext uri="{28A0092B-C50C-407E-A947-70E740481C1C}">
                <a14:useLocalDpi xmlns:a14="http://schemas.microsoft.com/office/drawing/2010/main" val="0"/>
              </a:ext>
            </a:extLst>
          </a:blip>
          <a:srcRect l="24963" t="4903" r="67325" b="-9761"/>
          <a:stretch/>
        </p:blipFill>
        <p:spPr>
          <a:xfrm>
            <a:off x="6166200" y="5589240"/>
            <a:ext cx="350016" cy="343232"/>
          </a:xfrm>
          <a:prstGeom prst="rect">
            <a:avLst/>
          </a:prstGeom>
        </p:spPr>
      </p:pic>
    </p:spTree>
    <p:extLst>
      <p:ext uri="{BB962C8B-B14F-4D97-AF65-F5344CB8AC3E}">
        <p14:creationId xmlns:p14="http://schemas.microsoft.com/office/powerpoint/2010/main" val="224697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fade">
                                      <p:cBhvr>
                                        <p:cTn id="16" dur="500"/>
                                        <p:tgtEl>
                                          <p:spTgt spid="4100"/>
                                        </p:tgtEl>
                                      </p:cBhvr>
                                    </p:animEffect>
                                  </p:childTnLst>
                                </p:cTn>
                              </p:par>
                              <p:par>
                                <p:cTn id="17" presetID="10" presetClass="entr" presetSubtype="0" fill="hold" nodeType="withEffect">
                                  <p:stCondLst>
                                    <p:cond delay="0"/>
                                  </p:stCondLst>
                                  <p:childTnLst>
                                    <p:set>
                                      <p:cBhvr>
                                        <p:cTn id="18" dur="1" fill="hold">
                                          <p:stCondLst>
                                            <p:cond delay="0"/>
                                          </p:stCondLst>
                                        </p:cTn>
                                        <p:tgtEl>
                                          <p:spTgt spid="4101"/>
                                        </p:tgtEl>
                                        <p:attrNameLst>
                                          <p:attrName>style.visibility</p:attrName>
                                        </p:attrNameLst>
                                      </p:cBhvr>
                                      <p:to>
                                        <p:strVal val="visible"/>
                                      </p:to>
                                    </p:set>
                                    <p:animEffect transition="in" filter="fade">
                                      <p:cBhvr>
                                        <p:cTn id="19" dur="500"/>
                                        <p:tgtEl>
                                          <p:spTgt spid="4101"/>
                                        </p:tgtEl>
                                      </p:cBhvr>
                                    </p:animEffect>
                                  </p:childTnLst>
                                </p:cTn>
                              </p:par>
                              <p:par>
                                <p:cTn id="20" presetID="10" presetClass="entr" presetSubtype="0" fill="hold" nodeType="with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fade">
                                      <p:cBhvr>
                                        <p:cTn id="22" dur="500"/>
                                        <p:tgtEl>
                                          <p:spTgt spid="4099"/>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79" y="692696"/>
            <a:ext cx="8077200" cy="701675"/>
          </a:xfrm>
        </p:spPr>
        <p:txBody>
          <a:bodyPr/>
          <a:lstStyle/>
          <a:p>
            <a:r>
              <a:rPr lang="en-US" dirty="0" smtClean="0"/>
              <a:t>QM Example: Acceptor</a:t>
            </a:r>
            <a:endParaRPr lang="en-US" dirty="0"/>
          </a:p>
        </p:txBody>
      </p:sp>
      <p:sp>
        <p:nvSpPr>
          <p:cNvPr id="4" name="Slide Number Placeholder 3"/>
          <p:cNvSpPr>
            <a:spLocks noGrp="1"/>
          </p:cNvSpPr>
          <p:nvPr>
            <p:ph type="sldNum" sz="quarter" idx="10"/>
          </p:nvPr>
        </p:nvSpPr>
        <p:spPr/>
        <p:txBody>
          <a:bodyPr/>
          <a:lstStyle/>
          <a:p>
            <a:fld id="{98B23593-1C55-4858-B7F0-C2C16FBFD308}" type="slidenum">
              <a:rPr lang="de-DE" smtClean="0"/>
              <a:pPr/>
              <a:t>13</a:t>
            </a:fld>
            <a:endParaRPr lang="de-DE" sz="1800"/>
          </a:p>
        </p:txBody>
      </p:sp>
      <p:sp>
        <p:nvSpPr>
          <p:cNvPr id="5" name="Date Placeholder 4"/>
          <p:cNvSpPr>
            <a:spLocks noGrp="1"/>
          </p:cNvSpPr>
          <p:nvPr>
            <p:ph type="dt" sz="half" idx="11"/>
          </p:nvPr>
        </p:nvSpPr>
        <p:spPr/>
        <p:txBody>
          <a:bodyPr/>
          <a:lstStyle/>
          <a:p>
            <a:r>
              <a:rPr lang="de-DE" sz="1800" smtClean="0"/>
              <a:t> </a:t>
            </a:r>
            <a:endParaRPr lang="de-DE" sz="1800"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407" r="5816" b="14103"/>
          <a:stretch/>
        </p:blipFill>
        <p:spPr bwMode="auto">
          <a:xfrm>
            <a:off x="1115616" y="2812529"/>
            <a:ext cx="6812280" cy="342478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6"/>
          <p:cNvSpPr>
            <a:spLocks noGrp="1"/>
          </p:cNvSpPr>
          <p:nvPr>
            <p:ph idx="1"/>
          </p:nvPr>
        </p:nvSpPr>
        <p:spPr/>
        <p:txBody>
          <a:bodyPr/>
          <a:lstStyle/>
          <a:p>
            <a:r>
              <a:rPr lang="en-US" dirty="0" smtClean="0"/>
              <a:t>Let’s consider the formula:</a:t>
            </a:r>
          </a:p>
          <a:p>
            <a:r>
              <a:rPr lang="en-US" dirty="0" smtClean="0"/>
              <a:t>Acceptor       for language           </a:t>
            </a:r>
            <a:endParaRPr lang="en-US" dirty="0"/>
          </a:p>
        </p:txBody>
      </p:sp>
      <p:pic>
        <p:nvPicPr>
          <p:cNvPr id="2050" name="Picture 2" descr="C:\sandbox\IguanaTex_tmp_tm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6362" y="1628800"/>
            <a:ext cx="3802022" cy="3161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sandbox\IguanaTex_tmp_tm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341" y="2093393"/>
            <a:ext cx="556667" cy="28365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sandbox\IguanaTex_tmp_tm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5314" y="2101261"/>
            <a:ext cx="341384" cy="276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26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par>
                                <p:cTn id="17" presetID="10" presetClass="entr" presetSubtype="0" fill="hold" nodeType="with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fade">
                                      <p:cBhvr>
                                        <p:cTn id="19" dur="500"/>
                                        <p:tgtEl>
                                          <p:spTgt spid="2053"/>
                                        </p:tgtEl>
                                      </p:cBhvr>
                                    </p:animEffect>
                                  </p:childTnLst>
                                </p:cTn>
                              </p:par>
                              <p:par>
                                <p:cTn id="20" presetID="10" presetClass="entr" presetSubtype="0" fill="hold" nodeType="with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fade">
                                      <p:cBhvr>
                                        <p:cTn id="2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79" y="692696"/>
            <a:ext cx="8077200" cy="701675"/>
          </a:xfrm>
        </p:spPr>
        <p:txBody>
          <a:bodyPr/>
          <a:lstStyle/>
          <a:p>
            <a:r>
              <a:rPr lang="en-US" dirty="0"/>
              <a:t>QM Example: </a:t>
            </a:r>
            <a:r>
              <a:rPr lang="en-US" dirty="0" smtClean="0"/>
              <a:t>Weighted Edit Automaton</a:t>
            </a:r>
            <a:endParaRPr lang="en-US" dirty="0"/>
          </a:p>
        </p:txBody>
      </p:sp>
      <p:sp>
        <p:nvSpPr>
          <p:cNvPr id="3" name="Content Placeholder 2"/>
          <p:cNvSpPr>
            <a:spLocks noGrp="1"/>
          </p:cNvSpPr>
          <p:nvPr>
            <p:ph idx="1"/>
          </p:nvPr>
        </p:nvSpPr>
        <p:spPr/>
        <p:txBody>
          <a:bodyPr/>
          <a:lstStyle/>
          <a:p>
            <a:r>
              <a:rPr lang="en-US" dirty="0" smtClean="0"/>
              <a:t>Model substitutions by assigning input-dependent cost</a:t>
            </a:r>
          </a:p>
          <a:p>
            <a:r>
              <a:rPr lang="en-US" dirty="0" smtClean="0"/>
              <a:t>Model deletions with </a:t>
            </a:r>
            <a:r>
              <a:rPr lang="en-US" b="1" dirty="0" smtClean="0">
                <a:solidFill>
                  <a:schemeClr val="tx2">
                    <a:lumMod val="50000"/>
                    <a:lumOff val="50000"/>
                  </a:schemeClr>
                </a:solidFill>
              </a:rPr>
              <a:t>self</a:t>
            </a:r>
            <a:r>
              <a:rPr lang="en-US" dirty="0" smtClean="0"/>
              <a:t>-transitions</a:t>
            </a:r>
          </a:p>
          <a:p>
            <a:r>
              <a:rPr lang="en-US" dirty="0" smtClean="0"/>
              <a:t>Model insertions with </a:t>
            </a:r>
            <a:r>
              <a:rPr lang="el-GR" b="1" dirty="0" smtClean="0">
                <a:solidFill>
                  <a:srgbClr val="FF0000"/>
                </a:solidFill>
              </a:rPr>
              <a:t>ε</a:t>
            </a:r>
            <a:r>
              <a:rPr lang="en-US" dirty="0" smtClean="0"/>
              <a:t>-transitions</a:t>
            </a:r>
            <a:endParaRPr lang="en-US" dirty="0"/>
          </a:p>
        </p:txBody>
      </p:sp>
      <p:sp>
        <p:nvSpPr>
          <p:cNvPr id="4" name="Slide Number Placeholder 3"/>
          <p:cNvSpPr>
            <a:spLocks noGrp="1"/>
          </p:cNvSpPr>
          <p:nvPr>
            <p:ph type="sldNum" sz="quarter" idx="10"/>
          </p:nvPr>
        </p:nvSpPr>
        <p:spPr/>
        <p:txBody>
          <a:bodyPr/>
          <a:lstStyle/>
          <a:p>
            <a:fld id="{98B23593-1C55-4858-B7F0-C2C16FBFD308}" type="slidenum">
              <a:rPr lang="de-DE" smtClean="0"/>
              <a:pPr/>
              <a:t>14</a:t>
            </a:fld>
            <a:endParaRPr lang="de-DE" sz="1800"/>
          </a:p>
        </p:txBody>
      </p:sp>
      <p:sp>
        <p:nvSpPr>
          <p:cNvPr id="5" name="Date Placeholder 4"/>
          <p:cNvSpPr>
            <a:spLocks noGrp="1"/>
          </p:cNvSpPr>
          <p:nvPr>
            <p:ph type="dt" sz="half" idx="11"/>
          </p:nvPr>
        </p:nvSpPr>
        <p:spPr/>
        <p:txBody>
          <a:bodyPr/>
          <a:lstStyle/>
          <a:p>
            <a:r>
              <a:rPr lang="de-DE" sz="1800" smtClean="0"/>
              <a:t> </a:t>
            </a:r>
            <a:endParaRPr lang="de-DE" sz="1800"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6300"/>
          <a:stretch/>
        </p:blipFill>
        <p:spPr bwMode="auto">
          <a:xfrm>
            <a:off x="1128650" y="2996952"/>
            <a:ext cx="6886700" cy="344384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7616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for calculating WED</a:t>
            </a:r>
            <a:endParaRPr lang="en-US" dirty="0"/>
          </a:p>
        </p:txBody>
      </p:sp>
      <p:sp>
        <p:nvSpPr>
          <p:cNvPr id="3" name="Content Placeholder 2"/>
          <p:cNvSpPr>
            <a:spLocks noGrp="1"/>
          </p:cNvSpPr>
          <p:nvPr>
            <p:ph idx="1"/>
          </p:nvPr>
        </p:nvSpPr>
        <p:spPr>
          <a:xfrm>
            <a:off x="467544" y="1484784"/>
            <a:ext cx="8077200" cy="4435200"/>
          </a:xfrm>
        </p:spPr>
        <p:txBody>
          <a:bodyPr/>
          <a:lstStyle/>
          <a:p>
            <a:r>
              <a:rPr lang="en-US" dirty="0" smtClean="0"/>
              <a:t>Dynamic programming</a:t>
            </a:r>
            <a:endParaRPr lang="en-US" dirty="0"/>
          </a:p>
          <a:p>
            <a:r>
              <a:rPr lang="en-US" dirty="0" smtClean="0"/>
              <a:t>Admits HW implementation</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8B23593-1C55-4858-B7F0-C2C16FBFD308}" type="slidenum">
              <a:rPr lang="de-DE" smtClean="0"/>
              <a:pPr/>
              <a:t>15</a:t>
            </a:fld>
            <a:endParaRPr lang="de-DE" sz="1800"/>
          </a:p>
        </p:txBody>
      </p:sp>
      <p:sp>
        <p:nvSpPr>
          <p:cNvPr id="5" name="Date Placeholder 4"/>
          <p:cNvSpPr>
            <a:spLocks noGrp="1"/>
          </p:cNvSpPr>
          <p:nvPr>
            <p:ph type="dt" sz="half" idx="11"/>
          </p:nvPr>
        </p:nvSpPr>
        <p:spPr/>
        <p:txBody>
          <a:bodyPr/>
          <a:lstStyle/>
          <a:p>
            <a:r>
              <a:rPr lang="de-DE" sz="1800" smtClean="0"/>
              <a:t> </a:t>
            </a:r>
            <a:endParaRPr lang="de-DE" sz="1800"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6586" b="21174"/>
          <a:stretch/>
        </p:blipFill>
        <p:spPr bwMode="auto">
          <a:xfrm>
            <a:off x="162825" y="3100214"/>
            <a:ext cx="3004481" cy="3641154"/>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5128" b="21174"/>
          <a:stretch/>
        </p:blipFill>
        <p:spPr bwMode="auto">
          <a:xfrm>
            <a:off x="162825" y="3100214"/>
            <a:ext cx="4933865" cy="3641154"/>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4940" b="21174"/>
          <a:stretch/>
        </p:blipFill>
        <p:spPr bwMode="auto">
          <a:xfrm>
            <a:off x="162825" y="3100214"/>
            <a:ext cx="6749167" cy="3641154"/>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635" b="21174"/>
          <a:stretch/>
        </p:blipFill>
        <p:spPr bwMode="auto">
          <a:xfrm>
            <a:off x="162825" y="3100214"/>
            <a:ext cx="8844643" cy="3641154"/>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6300"/>
          <a:stretch/>
        </p:blipFill>
        <p:spPr bwMode="auto">
          <a:xfrm>
            <a:off x="4266700" y="260648"/>
            <a:ext cx="4769796" cy="244274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78740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Architectures for Monitoring</a:t>
            </a:r>
            <a:endParaRPr lang="en-US" dirty="0"/>
          </a:p>
        </p:txBody>
      </p:sp>
      <p:sp>
        <p:nvSpPr>
          <p:cNvPr id="3" name="Content Placeholder 2"/>
          <p:cNvSpPr>
            <a:spLocks noGrp="1"/>
          </p:cNvSpPr>
          <p:nvPr>
            <p:ph idx="1"/>
          </p:nvPr>
        </p:nvSpPr>
        <p:spPr>
          <a:xfrm>
            <a:off x="530226" y="1628800"/>
            <a:ext cx="5769966" cy="1152128"/>
          </a:xfrm>
        </p:spPr>
        <p:txBody>
          <a:bodyPr/>
          <a:lstStyle/>
          <a:p>
            <a:r>
              <a:rPr lang="en-US" dirty="0" smtClean="0"/>
              <a:t>Neural </a:t>
            </a:r>
            <a:r>
              <a:rPr lang="en-US" dirty="0"/>
              <a:t>m</a:t>
            </a:r>
            <a:r>
              <a:rPr lang="en-US" dirty="0" smtClean="0"/>
              <a:t>odels abstract important biological behaviors</a:t>
            </a:r>
          </a:p>
        </p:txBody>
      </p:sp>
      <p:sp>
        <p:nvSpPr>
          <p:cNvPr id="4" name="Slide Number Placeholder 3"/>
          <p:cNvSpPr>
            <a:spLocks noGrp="1"/>
          </p:cNvSpPr>
          <p:nvPr>
            <p:ph type="sldNum" sz="quarter" idx="10"/>
          </p:nvPr>
        </p:nvSpPr>
        <p:spPr/>
        <p:txBody>
          <a:bodyPr/>
          <a:lstStyle/>
          <a:p>
            <a:fld id="{98B23593-1C55-4858-B7F0-C2C16FBFD308}" type="slidenum">
              <a:rPr lang="de-DE" smtClean="0"/>
              <a:pPr/>
              <a:t>16</a:t>
            </a:fld>
            <a:endParaRPr lang="de-DE" sz="1800"/>
          </a:p>
        </p:txBody>
      </p:sp>
      <p:sp>
        <p:nvSpPr>
          <p:cNvPr id="5" name="Date Placeholder 4"/>
          <p:cNvSpPr>
            <a:spLocks noGrp="1"/>
          </p:cNvSpPr>
          <p:nvPr>
            <p:ph type="dt" sz="half" idx="11"/>
          </p:nvPr>
        </p:nvSpPr>
        <p:spPr/>
        <p:txBody>
          <a:bodyPr/>
          <a:lstStyle/>
          <a:p>
            <a:r>
              <a:rPr lang="de-DE" sz="1800" smtClean="0"/>
              <a:t> </a:t>
            </a:r>
            <a:endParaRPr lang="de-DE" sz="1800" dirty="0"/>
          </a:p>
        </p:txBody>
      </p:sp>
      <p:pic>
        <p:nvPicPr>
          <p:cNvPr id="7" name="Picture 6"/>
          <p:cNvPicPr>
            <a:picLocks noChangeAspect="1"/>
          </p:cNvPicPr>
          <p:nvPr/>
        </p:nvPicPr>
        <p:blipFill>
          <a:blip r:embed="rId2"/>
          <a:stretch>
            <a:fillRect/>
          </a:stretch>
        </p:blipFill>
        <p:spPr>
          <a:xfrm>
            <a:off x="6336824" y="1358599"/>
            <a:ext cx="2277662" cy="2277662"/>
          </a:xfrm>
          <a:prstGeom prst="rect">
            <a:avLst/>
          </a:prstGeom>
        </p:spPr>
      </p:pic>
      <p:sp>
        <p:nvSpPr>
          <p:cNvPr id="8" name="Rectangle 7"/>
          <p:cNvSpPr/>
          <p:nvPr/>
        </p:nvSpPr>
        <p:spPr>
          <a:xfrm>
            <a:off x="6245280" y="3691843"/>
            <a:ext cx="3000901" cy="646331"/>
          </a:xfrm>
          <a:prstGeom prst="rect">
            <a:avLst/>
          </a:prstGeom>
        </p:spPr>
        <p:txBody>
          <a:bodyPr wrap="square">
            <a:spAutoFit/>
          </a:bodyPr>
          <a:lstStyle/>
          <a:p>
            <a:pPr algn="l"/>
            <a:r>
              <a:rPr lang="en-US" sz="1200" dirty="0"/>
              <a:t>Neurons in the mammalian cortex</a:t>
            </a:r>
          </a:p>
          <a:p>
            <a:pPr algn="l"/>
            <a:r>
              <a:rPr lang="en-US" sz="1200" dirty="0"/>
              <a:t>observed under the microscope by</a:t>
            </a:r>
          </a:p>
          <a:p>
            <a:pPr algn="l"/>
            <a:r>
              <a:rPr lang="en-US" sz="1200" dirty="0" smtClean="0"/>
              <a:t>Ramon y </a:t>
            </a:r>
            <a:r>
              <a:rPr lang="en-US" sz="1200" dirty="0" err="1"/>
              <a:t>Cajal</a:t>
            </a:r>
            <a:r>
              <a:rPr lang="en-US" sz="1200" dirty="0"/>
              <a:t> (1909)</a:t>
            </a:r>
          </a:p>
        </p:txBody>
      </p:sp>
      <p:pic>
        <p:nvPicPr>
          <p:cNvPr id="9" name="Picture 8"/>
          <p:cNvPicPr>
            <a:picLocks noChangeAspect="1"/>
          </p:cNvPicPr>
          <p:nvPr/>
        </p:nvPicPr>
        <p:blipFill>
          <a:blip r:embed="rId3"/>
          <a:stretch>
            <a:fillRect/>
          </a:stretch>
        </p:blipFill>
        <p:spPr>
          <a:xfrm>
            <a:off x="6336824" y="4436993"/>
            <a:ext cx="1905000" cy="1876425"/>
          </a:xfrm>
          <a:prstGeom prst="rect">
            <a:avLst/>
          </a:prstGeom>
        </p:spPr>
      </p:pic>
      <p:sp>
        <p:nvSpPr>
          <p:cNvPr id="10" name="Rectangle 9"/>
          <p:cNvSpPr/>
          <p:nvPr/>
        </p:nvSpPr>
        <p:spPr>
          <a:xfrm>
            <a:off x="6198130" y="6313418"/>
            <a:ext cx="3000901" cy="600164"/>
          </a:xfrm>
          <a:prstGeom prst="rect">
            <a:avLst/>
          </a:prstGeom>
        </p:spPr>
        <p:txBody>
          <a:bodyPr wrap="square">
            <a:spAutoFit/>
          </a:bodyPr>
          <a:lstStyle/>
          <a:p>
            <a:pPr algn="l"/>
            <a:r>
              <a:rPr lang="en-US" sz="1200" dirty="0" err="1"/>
              <a:t>TrueNorth's</a:t>
            </a:r>
            <a:r>
              <a:rPr lang="en-US" sz="1200" dirty="0"/>
              <a:t> neurons to revolutionize system architecture </a:t>
            </a:r>
            <a:r>
              <a:rPr lang="en-US" sz="900" dirty="0"/>
              <a:t>(http://</a:t>
            </a:r>
            <a:r>
              <a:rPr lang="en-US" sz="900" dirty="0" smtClean="0"/>
              <a:t>www.research.ibm.com/articles/brain-chip.shtml)</a:t>
            </a:r>
            <a:endParaRPr lang="en-US" sz="900" dirty="0"/>
          </a:p>
        </p:txBody>
      </p:sp>
      <p:sp>
        <p:nvSpPr>
          <p:cNvPr id="12" name="Content Placeholder 2"/>
          <p:cNvSpPr txBox="1">
            <a:spLocks/>
          </p:cNvSpPr>
          <p:nvPr/>
        </p:nvSpPr>
        <p:spPr bwMode="auto">
          <a:xfrm>
            <a:off x="475314" y="5026162"/>
            <a:ext cx="5769966" cy="107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790B1A"/>
              </a:buClr>
              <a:buFont typeface="Wingdings" pitchFamily="2" charset="2"/>
              <a:buChar char="§"/>
              <a:defRPr sz="2400">
                <a:solidFill>
                  <a:schemeClr val="tx2"/>
                </a:solidFill>
                <a:latin typeface="Calibri Light" panose="020F0302020204030204"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sz="2400">
                <a:solidFill>
                  <a:schemeClr val="tx2"/>
                </a:solidFill>
                <a:latin typeface="Calibri Light" panose="020F0302020204030204" pitchFamily="34" charset="0"/>
                <a:ea typeface="+mn-ea"/>
                <a:cs typeface="ＭＳ Ｐゴシック" charset="0"/>
              </a:defRPr>
            </a:lvl2pPr>
            <a:lvl3pPr marL="11430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cs typeface="Geneva" pitchFamily="-107" charset="-128"/>
              </a:defRPr>
            </a:lvl3pPr>
            <a:lvl4pPr marL="16002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defRPr>
            </a:lvl4pPr>
            <a:lvl5pPr marL="20574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r>
              <a:rPr lang="en-US" b="1" kern="0" dirty="0" smtClean="0">
                <a:solidFill>
                  <a:srgbClr val="C00000"/>
                </a:solidFill>
              </a:rPr>
              <a:t>How to build monitors based on spiking hardware architectures?</a:t>
            </a:r>
          </a:p>
        </p:txBody>
      </p:sp>
      <p:sp>
        <p:nvSpPr>
          <p:cNvPr id="13" name="Content Placeholder 2"/>
          <p:cNvSpPr txBox="1">
            <a:spLocks/>
          </p:cNvSpPr>
          <p:nvPr/>
        </p:nvSpPr>
        <p:spPr bwMode="auto">
          <a:xfrm>
            <a:off x="530226" y="3195741"/>
            <a:ext cx="5769966" cy="124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790B1A"/>
              </a:buClr>
              <a:buFont typeface="Wingdings" pitchFamily="2" charset="2"/>
              <a:buChar char="§"/>
              <a:defRPr sz="2400">
                <a:solidFill>
                  <a:schemeClr val="tx2"/>
                </a:solidFill>
                <a:latin typeface="Calibri Light" panose="020F0302020204030204"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sz="2400">
                <a:solidFill>
                  <a:schemeClr val="tx2"/>
                </a:solidFill>
                <a:latin typeface="Calibri Light" panose="020F0302020204030204" pitchFamily="34" charset="0"/>
                <a:ea typeface="+mn-ea"/>
                <a:cs typeface="ＭＳ Ｐゴシック" charset="0"/>
              </a:defRPr>
            </a:lvl2pPr>
            <a:lvl3pPr marL="11430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cs typeface="Geneva" pitchFamily="-107" charset="-128"/>
              </a:defRPr>
            </a:lvl3pPr>
            <a:lvl4pPr marL="16002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defRPr>
            </a:lvl4pPr>
            <a:lvl5pPr marL="20574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r>
              <a:rPr lang="en-US" kern="0" dirty="0" smtClean="0"/>
              <a:t>Novel hardware architectures emerge based on these principles</a:t>
            </a:r>
          </a:p>
        </p:txBody>
      </p:sp>
    </p:spTree>
    <p:extLst>
      <p:ext uri="{BB962C8B-B14F-4D97-AF65-F5344CB8AC3E}">
        <p14:creationId xmlns:p14="http://schemas.microsoft.com/office/powerpoint/2010/main" val="22638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8" grpId="0"/>
      <p:bldP spid="10"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IBM’s </a:t>
            </a:r>
            <a:r>
              <a:rPr lang="en-US" dirty="0" err="1" smtClean="0"/>
              <a:t>TrueNorth</a:t>
            </a:r>
            <a:r>
              <a:rPr lang="en-US" dirty="0" smtClean="0"/>
              <a:t> Model</a:t>
            </a:r>
            <a:endParaRPr lang="en-US" dirty="0"/>
          </a:p>
        </p:txBody>
      </p:sp>
      <p:sp>
        <p:nvSpPr>
          <p:cNvPr id="3" name="Content Placeholder 2"/>
          <p:cNvSpPr>
            <a:spLocks noGrp="1"/>
          </p:cNvSpPr>
          <p:nvPr>
            <p:ph idx="1"/>
          </p:nvPr>
        </p:nvSpPr>
        <p:spPr/>
        <p:txBody>
          <a:bodyPr/>
          <a:lstStyle/>
          <a:p>
            <a:r>
              <a:rPr lang="en-US" dirty="0" smtClean="0"/>
              <a:t>Extends Leaky </a:t>
            </a:r>
            <a:r>
              <a:rPr lang="en-US" dirty="0"/>
              <a:t>Integrate and Fire </a:t>
            </a:r>
            <a:r>
              <a:rPr lang="en-US" dirty="0" smtClean="0"/>
              <a:t>model</a:t>
            </a:r>
            <a:endParaRPr lang="en-US" dirty="0"/>
          </a:p>
          <a:p>
            <a:pPr marL="0" indent="0">
              <a:buNone/>
            </a:pPr>
            <a:endParaRPr lang="en-US" dirty="0" smtClean="0"/>
          </a:p>
          <a:p>
            <a:pPr lvl="1"/>
            <a:r>
              <a:rPr lang="en-US" dirty="0" smtClean="0"/>
              <a:t>Synaptic Integration: </a:t>
            </a:r>
          </a:p>
          <a:p>
            <a:pPr lvl="1"/>
            <a:endParaRPr lang="en-US" dirty="0"/>
          </a:p>
          <a:p>
            <a:pPr lvl="1"/>
            <a:r>
              <a:rPr lang="en-US" dirty="0" smtClean="0"/>
              <a:t>Leak Integration:</a:t>
            </a:r>
          </a:p>
          <a:p>
            <a:pPr lvl="1"/>
            <a:endParaRPr lang="en-US" dirty="0"/>
          </a:p>
          <a:p>
            <a:pPr lvl="1"/>
            <a:r>
              <a:rPr lang="en-US" dirty="0" smtClean="0"/>
              <a:t>Threshold, Fire, Reset: </a:t>
            </a:r>
            <a:endParaRPr lang="en-US" dirty="0"/>
          </a:p>
        </p:txBody>
      </p:sp>
      <p:sp>
        <p:nvSpPr>
          <p:cNvPr id="4" name="Slide Number Placeholder 3"/>
          <p:cNvSpPr>
            <a:spLocks noGrp="1"/>
          </p:cNvSpPr>
          <p:nvPr>
            <p:ph type="sldNum" sz="quarter" idx="10"/>
          </p:nvPr>
        </p:nvSpPr>
        <p:spPr/>
        <p:txBody>
          <a:bodyPr/>
          <a:lstStyle/>
          <a:p>
            <a:fld id="{98B23593-1C55-4858-B7F0-C2C16FBFD308}" type="slidenum">
              <a:rPr lang="de-DE" smtClean="0"/>
              <a:pPr/>
              <a:t>17</a:t>
            </a:fld>
            <a:endParaRPr lang="de-DE" sz="1800"/>
          </a:p>
        </p:txBody>
      </p:sp>
      <p:sp>
        <p:nvSpPr>
          <p:cNvPr id="5" name="Date Placeholder 4"/>
          <p:cNvSpPr>
            <a:spLocks noGrp="1"/>
          </p:cNvSpPr>
          <p:nvPr>
            <p:ph type="dt" sz="half" idx="11"/>
          </p:nvPr>
        </p:nvSpPr>
        <p:spPr/>
        <p:txBody>
          <a:bodyPr/>
          <a:lstStyle/>
          <a:p>
            <a:r>
              <a:rPr lang="de-DE" sz="1800" smtClean="0"/>
              <a:t> </a:t>
            </a:r>
            <a:endParaRPr lang="de-DE" sz="1800" dirty="0"/>
          </a:p>
        </p:txBody>
      </p:sp>
      <p:pic>
        <p:nvPicPr>
          <p:cNvPr id="8" name="Picture 7"/>
          <p:cNvPicPr>
            <a:picLocks noChangeAspect="1"/>
          </p:cNvPicPr>
          <p:nvPr/>
        </p:nvPicPr>
        <p:blipFill>
          <a:blip r:embed="rId3"/>
          <a:stretch>
            <a:fillRect/>
          </a:stretch>
        </p:blipFill>
        <p:spPr>
          <a:xfrm>
            <a:off x="2699793" y="4722218"/>
            <a:ext cx="2304256" cy="1492597"/>
          </a:xfrm>
          <a:prstGeom prst="rect">
            <a:avLst/>
          </a:prstGeom>
        </p:spPr>
      </p:pic>
      <p:pic>
        <p:nvPicPr>
          <p:cNvPr id="9" name="Picture 8"/>
          <p:cNvPicPr>
            <a:picLocks noChangeAspect="1"/>
          </p:cNvPicPr>
          <p:nvPr/>
        </p:nvPicPr>
        <p:blipFill>
          <a:blip r:embed="rId4"/>
          <a:stretch>
            <a:fillRect/>
          </a:stretch>
        </p:blipFill>
        <p:spPr>
          <a:xfrm>
            <a:off x="2699793" y="3717032"/>
            <a:ext cx="2736303" cy="550404"/>
          </a:xfrm>
          <a:prstGeom prst="rect">
            <a:avLst/>
          </a:prstGeom>
        </p:spPr>
      </p:pic>
      <p:pic>
        <p:nvPicPr>
          <p:cNvPr id="10" name="Picture 9"/>
          <p:cNvPicPr>
            <a:picLocks noChangeAspect="1"/>
          </p:cNvPicPr>
          <p:nvPr/>
        </p:nvPicPr>
        <p:blipFill>
          <a:blip r:embed="rId5"/>
          <a:stretch>
            <a:fillRect/>
          </a:stretch>
        </p:blipFill>
        <p:spPr>
          <a:xfrm>
            <a:off x="1763688" y="2814546"/>
            <a:ext cx="5089164" cy="531619"/>
          </a:xfrm>
          <a:prstGeom prst="rect">
            <a:avLst/>
          </a:prstGeom>
        </p:spPr>
      </p:pic>
      <p:sp>
        <p:nvSpPr>
          <p:cNvPr id="11" name="Content Placeholder 2"/>
          <p:cNvSpPr txBox="1">
            <a:spLocks/>
          </p:cNvSpPr>
          <p:nvPr/>
        </p:nvSpPr>
        <p:spPr bwMode="auto">
          <a:xfrm>
            <a:off x="215517" y="6223496"/>
            <a:ext cx="4968552" cy="45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790B1A"/>
              </a:buClr>
              <a:buFont typeface="Wingdings" pitchFamily="2" charset="2"/>
              <a:buChar char="§"/>
              <a:defRPr sz="2400">
                <a:solidFill>
                  <a:schemeClr val="tx2"/>
                </a:solidFill>
                <a:latin typeface="Calibri Light" panose="020F0302020204030204"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sz="2400">
                <a:solidFill>
                  <a:schemeClr val="tx2"/>
                </a:solidFill>
                <a:latin typeface="Calibri Light" panose="020F0302020204030204" pitchFamily="34" charset="0"/>
                <a:ea typeface="+mn-ea"/>
                <a:cs typeface="ＭＳ Ｐゴシック" charset="0"/>
              </a:defRPr>
            </a:lvl2pPr>
            <a:lvl3pPr marL="11430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cs typeface="Geneva" pitchFamily="-107" charset="-128"/>
              </a:defRPr>
            </a:lvl3pPr>
            <a:lvl4pPr marL="16002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defRPr>
            </a:lvl4pPr>
            <a:lvl5pPr marL="20574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buNone/>
            </a:pPr>
            <a:r>
              <a:rPr lang="en-US" kern="0" dirty="0" smtClean="0"/>
              <a:t>[Cassidy et.al. 2013]</a:t>
            </a:r>
            <a:endParaRPr lang="en-US" kern="0" dirty="0"/>
          </a:p>
        </p:txBody>
      </p:sp>
    </p:spTree>
    <p:extLst>
      <p:ext uri="{BB962C8B-B14F-4D97-AF65-F5344CB8AC3E}">
        <p14:creationId xmlns:p14="http://schemas.microsoft.com/office/powerpoint/2010/main" val="386763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6" y="692696"/>
            <a:ext cx="8613774" cy="701675"/>
          </a:xfrm>
        </p:spPr>
        <p:txBody>
          <a:bodyPr/>
          <a:lstStyle/>
          <a:p>
            <a:r>
              <a:rPr lang="en-US" dirty="0" smtClean="0"/>
              <a:t>Configuring Neurons to Recognize MTL Operators</a:t>
            </a:r>
            <a:endParaRPr lang="en-US" dirty="0"/>
          </a:p>
        </p:txBody>
      </p:sp>
      <p:sp>
        <p:nvSpPr>
          <p:cNvPr id="4" name="Slide Number Placeholder 3"/>
          <p:cNvSpPr>
            <a:spLocks noGrp="1"/>
          </p:cNvSpPr>
          <p:nvPr>
            <p:ph type="sldNum" sz="quarter" idx="10"/>
          </p:nvPr>
        </p:nvSpPr>
        <p:spPr/>
        <p:txBody>
          <a:bodyPr/>
          <a:lstStyle/>
          <a:p>
            <a:fld id="{98B23593-1C55-4858-B7F0-C2C16FBFD308}" type="slidenum">
              <a:rPr lang="de-DE" smtClean="0"/>
              <a:pPr/>
              <a:t>18</a:t>
            </a:fld>
            <a:endParaRPr lang="de-DE" sz="1800"/>
          </a:p>
        </p:txBody>
      </p:sp>
      <p:sp>
        <p:nvSpPr>
          <p:cNvPr id="5" name="Date Placeholder 4"/>
          <p:cNvSpPr>
            <a:spLocks noGrp="1"/>
          </p:cNvSpPr>
          <p:nvPr>
            <p:ph type="dt" sz="half" idx="11"/>
          </p:nvPr>
        </p:nvSpPr>
        <p:spPr/>
        <p:txBody>
          <a:bodyPr/>
          <a:lstStyle/>
          <a:p>
            <a:r>
              <a:rPr lang="de-DE" sz="1800" smtClean="0"/>
              <a:t> </a:t>
            </a:r>
            <a:endParaRPr lang="de-DE" sz="1800" dirty="0"/>
          </a:p>
        </p:txBody>
      </p:sp>
      <p:pic>
        <p:nvPicPr>
          <p:cNvPr id="6" name="Picture 5"/>
          <p:cNvPicPr>
            <a:picLocks noChangeAspect="1"/>
          </p:cNvPicPr>
          <p:nvPr/>
        </p:nvPicPr>
        <p:blipFill>
          <a:blip r:embed="rId2"/>
          <a:stretch>
            <a:fillRect/>
          </a:stretch>
        </p:blipFill>
        <p:spPr>
          <a:xfrm>
            <a:off x="189732" y="2132856"/>
            <a:ext cx="8954268" cy="4266319"/>
          </a:xfrm>
          <a:prstGeom prst="rect">
            <a:avLst/>
          </a:prstGeom>
        </p:spPr>
      </p:pic>
      <p:sp>
        <p:nvSpPr>
          <p:cNvPr id="3" name="Content Placeholder 2"/>
          <p:cNvSpPr>
            <a:spLocks noGrp="1"/>
          </p:cNvSpPr>
          <p:nvPr>
            <p:ph idx="1"/>
          </p:nvPr>
        </p:nvSpPr>
        <p:spPr>
          <a:xfrm>
            <a:off x="530226" y="1584000"/>
            <a:ext cx="8077200" cy="523294"/>
          </a:xfrm>
        </p:spPr>
        <p:txBody>
          <a:bodyPr/>
          <a:lstStyle/>
          <a:p>
            <a:r>
              <a:rPr lang="en-US" dirty="0" smtClean="0"/>
              <a:t>Logical Operators with </a:t>
            </a:r>
            <a:r>
              <a:rPr lang="en-US" dirty="0" err="1" smtClean="0"/>
              <a:t>TrueNorth</a:t>
            </a:r>
            <a:r>
              <a:rPr lang="en-US" dirty="0" smtClean="0"/>
              <a:t> Neurons</a:t>
            </a:r>
          </a:p>
          <a:p>
            <a:endParaRPr lang="en-US" dirty="0" smtClean="0"/>
          </a:p>
          <a:p>
            <a:pPr marL="0" indent="0">
              <a:buNone/>
            </a:pPr>
            <a:endParaRPr lang="en-US" dirty="0" smtClean="0"/>
          </a:p>
        </p:txBody>
      </p:sp>
    </p:spTree>
    <p:extLst>
      <p:ext uri="{BB962C8B-B14F-4D97-AF65-F5344CB8AC3E}">
        <p14:creationId xmlns:p14="http://schemas.microsoft.com/office/powerpoint/2010/main" val="3091917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6" y="692696"/>
            <a:ext cx="8613774" cy="701675"/>
          </a:xfrm>
        </p:spPr>
        <p:txBody>
          <a:bodyPr/>
          <a:lstStyle/>
          <a:p>
            <a:r>
              <a:rPr lang="en-US" dirty="0" smtClean="0"/>
              <a:t>Configuring Neurons to Recognize MTL Operators</a:t>
            </a:r>
            <a:endParaRPr lang="en-US" dirty="0"/>
          </a:p>
        </p:txBody>
      </p:sp>
      <p:sp>
        <p:nvSpPr>
          <p:cNvPr id="4" name="Slide Number Placeholder 3"/>
          <p:cNvSpPr>
            <a:spLocks noGrp="1"/>
          </p:cNvSpPr>
          <p:nvPr>
            <p:ph type="sldNum" sz="quarter" idx="10"/>
          </p:nvPr>
        </p:nvSpPr>
        <p:spPr/>
        <p:txBody>
          <a:bodyPr/>
          <a:lstStyle/>
          <a:p>
            <a:fld id="{98B23593-1C55-4858-B7F0-C2C16FBFD308}" type="slidenum">
              <a:rPr lang="de-DE" smtClean="0"/>
              <a:pPr/>
              <a:t>19</a:t>
            </a:fld>
            <a:endParaRPr lang="de-DE" sz="1800"/>
          </a:p>
        </p:txBody>
      </p:sp>
      <p:sp>
        <p:nvSpPr>
          <p:cNvPr id="5" name="Date Placeholder 4"/>
          <p:cNvSpPr>
            <a:spLocks noGrp="1"/>
          </p:cNvSpPr>
          <p:nvPr>
            <p:ph type="dt" sz="half" idx="11"/>
          </p:nvPr>
        </p:nvSpPr>
        <p:spPr/>
        <p:txBody>
          <a:bodyPr/>
          <a:lstStyle/>
          <a:p>
            <a:r>
              <a:rPr lang="de-DE" sz="1800" smtClean="0"/>
              <a:t> </a:t>
            </a:r>
            <a:endParaRPr lang="de-DE" sz="1800" dirty="0"/>
          </a:p>
        </p:txBody>
      </p:sp>
      <p:pic>
        <p:nvPicPr>
          <p:cNvPr id="8" name="Picture 7"/>
          <p:cNvPicPr>
            <a:picLocks noChangeAspect="1"/>
          </p:cNvPicPr>
          <p:nvPr/>
        </p:nvPicPr>
        <p:blipFill>
          <a:blip r:embed="rId2"/>
          <a:stretch>
            <a:fillRect/>
          </a:stretch>
        </p:blipFill>
        <p:spPr>
          <a:xfrm>
            <a:off x="4350647" y="2803596"/>
            <a:ext cx="4757720" cy="2916777"/>
          </a:xfrm>
          <a:prstGeom prst="rect">
            <a:avLst/>
          </a:prstGeom>
        </p:spPr>
      </p:pic>
      <p:sp>
        <p:nvSpPr>
          <p:cNvPr id="9" name="Content Placeholder 2"/>
          <p:cNvSpPr txBox="1">
            <a:spLocks/>
          </p:cNvSpPr>
          <p:nvPr/>
        </p:nvSpPr>
        <p:spPr bwMode="auto">
          <a:xfrm>
            <a:off x="530225" y="3012154"/>
            <a:ext cx="3280952" cy="249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790B1A"/>
              </a:buClr>
              <a:buFont typeface="Wingdings" pitchFamily="2" charset="2"/>
              <a:buChar char="§"/>
              <a:defRPr sz="2400">
                <a:solidFill>
                  <a:schemeClr val="tx2"/>
                </a:solidFill>
                <a:latin typeface="Calibri Light" panose="020F0302020204030204"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sz="2400">
                <a:solidFill>
                  <a:schemeClr val="tx2"/>
                </a:solidFill>
                <a:latin typeface="Calibri Light" panose="020F0302020204030204" pitchFamily="34" charset="0"/>
                <a:ea typeface="+mn-ea"/>
                <a:cs typeface="ＭＳ Ｐゴシック" charset="0"/>
              </a:defRPr>
            </a:lvl2pPr>
            <a:lvl3pPr marL="11430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cs typeface="Geneva" pitchFamily="-107" charset="-128"/>
              </a:defRPr>
            </a:lvl3pPr>
            <a:lvl4pPr marL="16002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defRPr>
            </a:lvl4pPr>
            <a:lvl5pPr marL="20574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r>
              <a:rPr lang="en-US" kern="0" dirty="0" smtClean="0"/>
              <a:t>Temporal Operators:</a:t>
            </a:r>
          </a:p>
          <a:p>
            <a:pPr lvl="1"/>
            <a:r>
              <a:rPr lang="en-US" kern="0" dirty="0" smtClean="0"/>
              <a:t>Reset Mode 2</a:t>
            </a:r>
          </a:p>
          <a:p>
            <a:pPr lvl="1"/>
            <a:r>
              <a:rPr lang="en-US" kern="0" dirty="0" smtClean="0"/>
              <a:t>Saturate</a:t>
            </a:r>
          </a:p>
          <a:p>
            <a:pPr lvl="1"/>
            <a:r>
              <a:rPr lang="en-US" kern="0" dirty="0" smtClean="0"/>
              <a:t>Largest Negative Weight</a:t>
            </a:r>
          </a:p>
          <a:p>
            <a:pPr lvl="1"/>
            <a:endParaRPr lang="en-US" kern="0" dirty="0" smtClean="0"/>
          </a:p>
          <a:p>
            <a:endParaRPr lang="en-US" kern="0" dirty="0" smtClean="0"/>
          </a:p>
          <a:p>
            <a:pPr marL="0" indent="0">
              <a:buFont typeface="Wingdings" pitchFamily="2" charset="2"/>
              <a:buNone/>
            </a:pPr>
            <a:endParaRPr lang="en-US" kern="0" dirty="0" smtClean="0"/>
          </a:p>
        </p:txBody>
      </p:sp>
      <p:sp>
        <p:nvSpPr>
          <p:cNvPr id="10" name="Content Placeholder 2"/>
          <p:cNvSpPr txBox="1">
            <a:spLocks/>
          </p:cNvSpPr>
          <p:nvPr/>
        </p:nvSpPr>
        <p:spPr bwMode="auto">
          <a:xfrm>
            <a:off x="107504" y="6096533"/>
            <a:ext cx="9252520" cy="45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790B1A"/>
              </a:buClr>
              <a:buFont typeface="Wingdings" pitchFamily="2" charset="2"/>
              <a:buChar char="§"/>
              <a:defRPr sz="2400">
                <a:solidFill>
                  <a:schemeClr val="tx2"/>
                </a:solidFill>
                <a:latin typeface="Calibri Light" panose="020F0302020204030204"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sz="2400">
                <a:solidFill>
                  <a:schemeClr val="tx2"/>
                </a:solidFill>
                <a:latin typeface="Calibri Light" panose="020F0302020204030204" pitchFamily="34" charset="0"/>
                <a:ea typeface="+mn-ea"/>
                <a:cs typeface="ＭＳ Ｐゴシック" charset="0"/>
              </a:defRPr>
            </a:lvl2pPr>
            <a:lvl3pPr marL="11430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cs typeface="Geneva" pitchFamily="-107" charset="-128"/>
              </a:defRPr>
            </a:lvl3pPr>
            <a:lvl4pPr marL="16002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defRPr>
            </a:lvl4pPr>
            <a:lvl5pPr marL="20574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buNone/>
            </a:pPr>
            <a:r>
              <a:rPr lang="en-US" sz="2000" kern="0" dirty="0" smtClean="0"/>
              <a:t>[“Monitoring MTL Specifications with IBM’s Spiking Neural Model”, DATE’16]</a:t>
            </a:r>
            <a:endParaRPr lang="en-US" sz="2000" kern="0" dirty="0"/>
          </a:p>
        </p:txBody>
      </p:sp>
    </p:spTree>
    <p:extLst>
      <p:ext uri="{BB962C8B-B14F-4D97-AF65-F5344CB8AC3E}">
        <p14:creationId xmlns:p14="http://schemas.microsoft.com/office/powerpoint/2010/main" val="4260256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4" name="Content Placeholder 2"/>
          <p:cNvSpPr txBox="1">
            <a:spLocks/>
          </p:cNvSpPr>
          <p:nvPr/>
        </p:nvSpPr>
        <p:spPr bwMode="auto">
          <a:xfrm>
            <a:off x="530226" y="1556792"/>
            <a:ext cx="8077200" cy="44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eaLnBrk="1" hangingPunct="1">
              <a:spcBef>
                <a:spcPct val="20000"/>
              </a:spcBef>
              <a:buClr>
                <a:srgbClr val="790B1A"/>
              </a:buClr>
              <a:buFont typeface="Wingdings" pitchFamily="2" charset="2"/>
              <a:buChar char="§"/>
              <a:defRPr sz="2400">
                <a:solidFill>
                  <a:schemeClr val="tx2"/>
                </a:solidFill>
                <a:latin typeface="Calibri Light" panose="020F0302020204030204" pitchFamily="34" charset="0"/>
                <a:ea typeface="+mn-ea"/>
              </a:defRPr>
            </a:lvl1pPr>
            <a:lvl2pPr marL="742950" lvl="1" indent="-285750" algn="l" eaLnBrk="1" hangingPunct="1">
              <a:spcBef>
                <a:spcPct val="20000"/>
              </a:spcBef>
              <a:buClr>
                <a:schemeClr val="accent2"/>
              </a:buClr>
              <a:buFont typeface="Wingdings" pitchFamily="2" charset="2"/>
              <a:buChar char="§"/>
              <a:defRPr sz="2400">
                <a:solidFill>
                  <a:schemeClr val="tx2"/>
                </a:solidFill>
                <a:latin typeface="Calibri Light" panose="020F0302020204030204" pitchFamily="34" charset="0"/>
                <a:ea typeface="+mn-ea"/>
                <a:cs typeface="ＭＳ Ｐゴシック" charset="0"/>
              </a:defRPr>
            </a:lvl2pPr>
            <a:lvl3pPr marL="1143000" indent="-228600" algn="l" eaLnBrk="1" hangingPunct="1">
              <a:spcBef>
                <a:spcPct val="20000"/>
              </a:spcBef>
              <a:buChar char="•"/>
              <a:defRPr sz="2400">
                <a:solidFill>
                  <a:schemeClr val="tx2"/>
                </a:solidFill>
                <a:latin typeface="Calibri Light" panose="020F0302020204030204" pitchFamily="34" charset="0"/>
                <a:ea typeface="Geneva" pitchFamily="-107" charset="-128"/>
                <a:cs typeface="Geneva" pitchFamily="-107" charset="-128"/>
              </a:defRPr>
            </a:lvl3pPr>
            <a:lvl4pPr marL="1600200" indent="-228600" algn="l" eaLnBrk="1" hangingPunct="1">
              <a:spcBef>
                <a:spcPct val="20000"/>
              </a:spcBef>
              <a:buChar char="–"/>
              <a:defRPr sz="2400">
                <a:solidFill>
                  <a:schemeClr val="tx2"/>
                </a:solidFill>
                <a:latin typeface="Calibri Light" panose="020F0302020204030204" pitchFamily="34" charset="0"/>
                <a:ea typeface="Geneva" pitchFamily="-107" charset="-128"/>
              </a:defRPr>
            </a:lvl4pPr>
            <a:lvl5pPr marL="2057400" indent="-228600" algn="l" eaLnBrk="1" hangingPunct="1">
              <a:spcBef>
                <a:spcPct val="20000"/>
              </a:spcBef>
              <a:buChar char="»"/>
              <a:defRPr sz="2400">
                <a:solidFill>
                  <a:schemeClr val="tx2"/>
                </a:solidFill>
                <a:latin typeface="Calibri Light" panose="020F0302020204030204" pitchFamily="34" charset="0"/>
                <a:ea typeface="Geneva" pitchFamily="-107" charset="-128"/>
              </a:defRPr>
            </a:lvl5pPr>
            <a:lvl6pPr marL="2514600" indent="-228600" fontAlgn="base">
              <a:spcBef>
                <a:spcPct val="20000"/>
              </a:spcBef>
              <a:spcAft>
                <a:spcPct val="0"/>
              </a:spcAft>
              <a:buChar char="»"/>
              <a:defRPr>
                <a:solidFill>
                  <a:schemeClr val="tx1"/>
                </a:solidFill>
                <a:latin typeface="+mn-lt"/>
                <a:ea typeface="+mn-ea"/>
              </a:defRPr>
            </a:lvl6pPr>
            <a:lvl7pPr marL="2971800" indent="-228600" fontAlgn="base">
              <a:spcBef>
                <a:spcPct val="20000"/>
              </a:spcBef>
              <a:spcAft>
                <a:spcPct val="0"/>
              </a:spcAft>
              <a:buChar char="»"/>
              <a:defRPr>
                <a:solidFill>
                  <a:schemeClr val="tx1"/>
                </a:solidFill>
                <a:latin typeface="+mn-lt"/>
                <a:ea typeface="+mn-ea"/>
              </a:defRPr>
            </a:lvl7pPr>
            <a:lvl8pPr marL="3429000" indent="-228600" fontAlgn="base">
              <a:spcBef>
                <a:spcPct val="20000"/>
              </a:spcBef>
              <a:spcAft>
                <a:spcPct val="0"/>
              </a:spcAft>
              <a:buChar char="»"/>
              <a:defRPr>
                <a:solidFill>
                  <a:schemeClr val="tx1"/>
                </a:solidFill>
                <a:latin typeface="+mn-lt"/>
                <a:ea typeface="+mn-ea"/>
              </a:defRPr>
            </a:lvl8pPr>
            <a:lvl9pPr marL="3886200" indent="-228600" fontAlgn="base">
              <a:spcBef>
                <a:spcPct val="20000"/>
              </a:spcBef>
              <a:spcAft>
                <a:spcPct val="0"/>
              </a:spcAft>
              <a:buChar char="»"/>
              <a:defRPr>
                <a:solidFill>
                  <a:schemeClr val="tx1"/>
                </a:solidFill>
                <a:latin typeface="+mn-lt"/>
                <a:ea typeface="+mn-ea"/>
              </a:defRPr>
            </a:lvl9pPr>
          </a:lstStyle>
          <a:p>
            <a:pPr>
              <a:spcBef>
                <a:spcPts val="600"/>
              </a:spcBef>
              <a:spcAft>
                <a:spcPts val="600"/>
              </a:spcAft>
            </a:pPr>
            <a:r>
              <a:rPr lang="en-US" dirty="0"/>
              <a:t>Cyber Physical </a:t>
            </a:r>
            <a:r>
              <a:rPr lang="en-US" dirty="0" smtClean="0"/>
              <a:t>Systems</a:t>
            </a:r>
          </a:p>
          <a:p>
            <a:pPr lvl="1">
              <a:spcBef>
                <a:spcPts val="600"/>
              </a:spcBef>
              <a:spcAft>
                <a:spcPts val="600"/>
              </a:spcAft>
            </a:pPr>
            <a:r>
              <a:rPr lang="en-US" dirty="0" smtClean="0"/>
              <a:t>Physical </a:t>
            </a:r>
            <a:r>
              <a:rPr lang="en-US" dirty="0"/>
              <a:t>environment controlled by </a:t>
            </a:r>
            <a:r>
              <a:rPr lang="en-US" dirty="0" smtClean="0"/>
              <a:t>digital</a:t>
            </a:r>
            <a:endParaRPr lang="en-US" dirty="0"/>
          </a:p>
          <a:p>
            <a:pPr lvl="1">
              <a:spcBef>
                <a:spcPts val="600"/>
              </a:spcBef>
              <a:spcAft>
                <a:spcPts val="600"/>
              </a:spcAft>
            </a:pPr>
            <a:r>
              <a:rPr lang="en-US" i="1" dirty="0"/>
              <a:t>Why</a:t>
            </a:r>
            <a:r>
              <a:rPr lang="en-US" dirty="0"/>
              <a:t> monitors for CPS in HW?</a:t>
            </a:r>
          </a:p>
          <a:p>
            <a:pPr>
              <a:spcBef>
                <a:spcPts val="600"/>
              </a:spcBef>
              <a:spcAft>
                <a:spcPts val="600"/>
              </a:spcAft>
            </a:pPr>
            <a:r>
              <a:rPr lang="en-US" dirty="0" smtClean="0"/>
              <a:t>Tackling </a:t>
            </a:r>
            <a:r>
              <a:rPr lang="en-US" dirty="0" smtClean="0"/>
              <a:t>slow </a:t>
            </a:r>
            <a:r>
              <a:rPr lang="en-US" dirty="0"/>
              <a:t>simulation issue</a:t>
            </a:r>
          </a:p>
          <a:p>
            <a:pPr>
              <a:spcBef>
                <a:spcPts val="600"/>
              </a:spcBef>
              <a:spcAft>
                <a:spcPts val="600"/>
              </a:spcAft>
            </a:pPr>
            <a:r>
              <a:rPr lang="en-US" dirty="0"/>
              <a:t>Detect property violation during CPS execution</a:t>
            </a:r>
          </a:p>
          <a:p>
            <a:pPr>
              <a:spcBef>
                <a:spcPts val="600"/>
              </a:spcBef>
              <a:spcAft>
                <a:spcPts val="600"/>
              </a:spcAft>
            </a:pPr>
            <a:r>
              <a:rPr lang="en-US" dirty="0"/>
              <a:t>We take three </a:t>
            </a:r>
            <a:r>
              <a:rPr lang="en-US" dirty="0" smtClean="0"/>
              <a:t>approaches:</a:t>
            </a:r>
            <a:endParaRPr lang="en-US" dirty="0"/>
          </a:p>
          <a:p>
            <a:pPr lvl="1">
              <a:spcBef>
                <a:spcPts val="600"/>
              </a:spcBef>
              <a:spcAft>
                <a:spcPts val="600"/>
              </a:spcAft>
            </a:pPr>
            <a:r>
              <a:rPr lang="en-US" dirty="0"/>
              <a:t>FPGA </a:t>
            </a:r>
            <a:r>
              <a:rPr lang="en-US" dirty="0" smtClean="0"/>
              <a:t>Qualitative STL Monitors</a:t>
            </a:r>
            <a:endParaRPr lang="en-US" dirty="0"/>
          </a:p>
          <a:p>
            <a:pPr lvl="1">
              <a:spcBef>
                <a:spcPts val="600"/>
              </a:spcBef>
              <a:spcAft>
                <a:spcPts val="600"/>
              </a:spcAft>
            </a:pPr>
            <a:r>
              <a:rPr lang="en-US" dirty="0"/>
              <a:t>FPGA </a:t>
            </a:r>
            <a:r>
              <a:rPr lang="en-US" dirty="0" smtClean="0"/>
              <a:t>Quantitative STL Monitors</a:t>
            </a:r>
            <a:endParaRPr lang="en-US" dirty="0"/>
          </a:p>
          <a:p>
            <a:pPr lvl="1">
              <a:spcBef>
                <a:spcPts val="600"/>
              </a:spcBef>
              <a:spcAft>
                <a:spcPts val="600"/>
              </a:spcAft>
            </a:pPr>
            <a:r>
              <a:rPr lang="en-US" dirty="0" smtClean="0"/>
              <a:t>Monitors based on Neural Networks</a:t>
            </a:r>
            <a:endParaRPr lang="en-US" dirty="0"/>
          </a:p>
        </p:txBody>
      </p:sp>
    </p:spTree>
    <p:extLst>
      <p:ext uri="{BB962C8B-B14F-4D97-AF65-F5344CB8AC3E}">
        <p14:creationId xmlns:p14="http://schemas.microsoft.com/office/powerpoint/2010/main" val="313219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6" y="692696"/>
            <a:ext cx="8434262" cy="701675"/>
          </a:xfrm>
        </p:spPr>
        <p:txBody>
          <a:bodyPr/>
          <a:lstStyle/>
          <a:p>
            <a:r>
              <a:rPr lang="en-US" dirty="0" smtClean="0"/>
              <a:t>High Level Synthesis for Hardware Implementation</a:t>
            </a:r>
            <a:endParaRPr lang="en-US" dirty="0"/>
          </a:p>
        </p:txBody>
      </p:sp>
      <p:sp>
        <p:nvSpPr>
          <p:cNvPr id="3" name="Content Placeholder 2"/>
          <p:cNvSpPr>
            <a:spLocks noGrp="1"/>
          </p:cNvSpPr>
          <p:nvPr>
            <p:ph idx="1"/>
          </p:nvPr>
        </p:nvSpPr>
        <p:spPr>
          <a:xfrm>
            <a:off x="251520" y="1338969"/>
            <a:ext cx="8077200" cy="4365280"/>
          </a:xfrm>
        </p:spPr>
        <p:txBody>
          <a:bodyPr/>
          <a:lstStyle/>
          <a:p>
            <a:r>
              <a:rPr lang="en-US" dirty="0" smtClean="0"/>
              <a:t>Translates a C++ subset to synthesizable HDL</a:t>
            </a:r>
          </a:p>
          <a:p>
            <a:pPr marL="0" indent="0">
              <a:buNone/>
            </a:pPr>
            <a:r>
              <a:rPr lang="en-US" dirty="0" smtClean="0"/>
              <a:t>	</a:t>
            </a:r>
            <a:r>
              <a:rPr lang="en-US" dirty="0" smtClean="0">
                <a:solidFill>
                  <a:srgbClr val="FF0000"/>
                </a:solidFill>
              </a:rPr>
              <a:t>restriction!</a:t>
            </a:r>
            <a:endParaRPr lang="en-US" dirty="0">
              <a:solidFill>
                <a:srgbClr val="FF0000"/>
              </a:solidFill>
            </a:endParaRPr>
          </a:p>
          <a:p>
            <a:r>
              <a:rPr lang="en-US" dirty="0" smtClean="0"/>
              <a:t>Hardware specific datatypes</a:t>
            </a:r>
          </a:p>
          <a:p>
            <a:pPr marL="914400" lvl="2" indent="0">
              <a:buNone/>
            </a:pPr>
            <a:r>
              <a:rPr lang="de-DE" sz="2000" dirty="0" smtClean="0"/>
              <a:t>doing things bit</a:t>
            </a:r>
            <a:r>
              <a:rPr lang="en-US" sz="2000" dirty="0" smtClean="0"/>
              <a:t>-precise </a:t>
            </a:r>
            <a:r>
              <a:rPr lang="en-US" sz="1800" b="1" dirty="0" err="1" smtClean="0">
                <a:solidFill>
                  <a:schemeClr val="accent6">
                    <a:lumMod val="75000"/>
                  </a:schemeClr>
                </a:solidFill>
                <a:latin typeface="Courier New" panose="02070309020205020404" pitchFamily="49" charset="0"/>
                <a:cs typeface="Courier New" panose="02070309020205020404" pitchFamily="49" charset="0"/>
              </a:rPr>
              <a:t>ap_int</a:t>
            </a:r>
            <a:r>
              <a:rPr lang="en-US" sz="1800" b="1" dirty="0" smtClean="0">
                <a:latin typeface="Courier New" panose="02070309020205020404" pitchFamily="49" charset="0"/>
                <a:cs typeface="Courier New" panose="02070309020205020404" pitchFamily="49" charset="0"/>
              </a:rPr>
              <a:t>&lt;19&gt;</a:t>
            </a:r>
            <a:endParaRPr lang="en-US" sz="1800" b="1" dirty="0">
              <a:latin typeface="Courier New" panose="02070309020205020404" pitchFamily="49" charset="0"/>
              <a:cs typeface="Courier New" panose="02070309020205020404" pitchFamily="49" charset="0"/>
            </a:endParaRPr>
          </a:p>
          <a:p>
            <a:r>
              <a:rPr lang="en-US" dirty="0" smtClean="0"/>
              <a:t>Pragma optimization directives </a:t>
            </a:r>
          </a:p>
          <a:p>
            <a:pPr marL="0" lvl="2" indent="0">
              <a:buClr>
                <a:srgbClr val="790B1A"/>
              </a:buClr>
              <a:buNone/>
            </a:pPr>
            <a:r>
              <a:rPr lang="de-DE" sz="2000" dirty="0" smtClean="0"/>
              <a:t>	</a:t>
            </a:r>
            <a:r>
              <a:rPr lang="de-DE" sz="2000" b="1" dirty="0" smtClean="0">
                <a:solidFill>
                  <a:srgbClr val="FB4B96"/>
                </a:solidFill>
                <a:latin typeface="Courier New" panose="02070309020205020404" pitchFamily="49" charset="0"/>
                <a:cs typeface="Courier New" panose="02070309020205020404" pitchFamily="49" charset="0"/>
              </a:rPr>
              <a:t>#pragma </a:t>
            </a:r>
            <a:r>
              <a:rPr lang="de-AT" sz="1800" b="1" dirty="0" smtClean="0">
                <a:latin typeface="Courier New" panose="02070309020205020404" pitchFamily="49" charset="0"/>
                <a:cs typeface="Courier New" panose="02070309020205020404" pitchFamily="49" charset="0"/>
              </a:rPr>
              <a:t>ARRAY_PARTITION FULL</a:t>
            </a:r>
            <a:endParaRPr lang="en-US" sz="1800" b="1" dirty="0">
              <a:latin typeface="Courier New" panose="02070309020205020404" pitchFamily="49" charset="0"/>
              <a:cs typeface="Courier New" panose="02070309020205020404" pitchFamily="49" charset="0"/>
            </a:endParaRPr>
          </a:p>
          <a:p>
            <a:pPr marL="0" indent="0">
              <a:buNone/>
            </a:pPr>
            <a:endParaRPr lang="en-US" dirty="0" smtClean="0"/>
          </a:p>
        </p:txBody>
      </p:sp>
      <p:sp>
        <p:nvSpPr>
          <p:cNvPr id="4" name="Slide Number Placeholder 3"/>
          <p:cNvSpPr>
            <a:spLocks noGrp="1"/>
          </p:cNvSpPr>
          <p:nvPr>
            <p:ph type="sldNum" sz="quarter" idx="10"/>
          </p:nvPr>
        </p:nvSpPr>
        <p:spPr/>
        <p:txBody>
          <a:bodyPr/>
          <a:lstStyle/>
          <a:p>
            <a:fld id="{98B23593-1C55-4858-B7F0-C2C16FBFD308}" type="slidenum">
              <a:rPr lang="de-DE" smtClean="0"/>
              <a:pPr/>
              <a:t>20</a:t>
            </a:fld>
            <a:endParaRPr lang="de-DE" sz="1800"/>
          </a:p>
        </p:txBody>
      </p:sp>
      <p:sp>
        <p:nvSpPr>
          <p:cNvPr id="5" name="Date Placeholder 4"/>
          <p:cNvSpPr>
            <a:spLocks noGrp="1"/>
          </p:cNvSpPr>
          <p:nvPr>
            <p:ph type="dt" sz="half" idx="11"/>
          </p:nvPr>
        </p:nvSpPr>
        <p:spPr/>
        <p:txBody>
          <a:bodyPr/>
          <a:lstStyle/>
          <a:p>
            <a:r>
              <a:rPr lang="de-DE" sz="1800" dirty="0" smtClean="0"/>
              <a:t> </a:t>
            </a:r>
            <a:endParaRPr lang="de-DE" sz="1800" dirty="0"/>
          </a:p>
        </p:txBody>
      </p:sp>
      <p:pic>
        <p:nvPicPr>
          <p:cNvPr id="6" name="Picture 5"/>
          <p:cNvPicPr>
            <a:picLocks noChangeAspect="1"/>
          </p:cNvPicPr>
          <p:nvPr/>
        </p:nvPicPr>
        <p:blipFill>
          <a:blip r:embed="rId3"/>
          <a:stretch>
            <a:fillRect/>
          </a:stretch>
        </p:blipFill>
        <p:spPr>
          <a:xfrm>
            <a:off x="962842" y="4651435"/>
            <a:ext cx="6768927" cy="2105628"/>
          </a:xfrm>
          <a:prstGeom prst="rect">
            <a:avLst/>
          </a:prstGeom>
        </p:spPr>
      </p:pic>
      <p:sp>
        <p:nvSpPr>
          <p:cNvPr id="8" name="Content Placeholder 2"/>
          <p:cNvSpPr txBox="1">
            <a:spLocks/>
          </p:cNvSpPr>
          <p:nvPr/>
        </p:nvSpPr>
        <p:spPr bwMode="auto">
          <a:xfrm>
            <a:off x="251520" y="4020723"/>
            <a:ext cx="5485364" cy="52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790B1A"/>
              </a:buClr>
              <a:buFont typeface="Wingdings" pitchFamily="2" charset="2"/>
              <a:buChar char="§"/>
              <a:defRPr sz="2400">
                <a:solidFill>
                  <a:schemeClr val="tx2"/>
                </a:solidFill>
                <a:latin typeface="Calibri Light" panose="020F0302020204030204"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sz="2400">
                <a:solidFill>
                  <a:schemeClr val="tx2"/>
                </a:solidFill>
                <a:latin typeface="Calibri Light" panose="020F0302020204030204" pitchFamily="34" charset="0"/>
                <a:ea typeface="+mn-ea"/>
                <a:cs typeface="ＭＳ Ｐゴシック" charset="0"/>
              </a:defRPr>
            </a:lvl2pPr>
            <a:lvl3pPr marL="11430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cs typeface="Geneva" pitchFamily="-107" charset="-128"/>
              </a:defRPr>
            </a:lvl3pPr>
            <a:lvl4pPr marL="16002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defRPr>
            </a:lvl4pPr>
            <a:lvl5pPr marL="20574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r>
              <a:rPr lang="en-US" kern="0" dirty="0" smtClean="0"/>
              <a:t>Result: IP for integration with other tools</a:t>
            </a:r>
            <a:endParaRPr lang="en-US" kern="0" dirty="0"/>
          </a:p>
        </p:txBody>
      </p:sp>
    </p:spTree>
    <p:extLst>
      <p:ext uri="{BB962C8B-B14F-4D97-AF65-F5344CB8AC3E}">
        <p14:creationId xmlns:p14="http://schemas.microsoft.com/office/powerpoint/2010/main" val="1922122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a:xfrm>
            <a:off x="530225" y="1345183"/>
            <a:ext cx="8077200" cy="628202"/>
          </a:xfrm>
        </p:spPr>
        <p:txBody>
          <a:bodyPr/>
          <a:lstStyle/>
          <a:p>
            <a:r>
              <a:rPr lang="en-US" dirty="0" smtClean="0"/>
              <a:t>From a System-Level Requirement to a Neural Monitor</a:t>
            </a:r>
            <a:endParaRPr lang="en-US" dirty="0"/>
          </a:p>
        </p:txBody>
      </p:sp>
      <p:sp>
        <p:nvSpPr>
          <p:cNvPr id="4" name="Slide Number Placeholder 3"/>
          <p:cNvSpPr>
            <a:spLocks noGrp="1"/>
          </p:cNvSpPr>
          <p:nvPr>
            <p:ph type="sldNum" sz="quarter" idx="10"/>
          </p:nvPr>
        </p:nvSpPr>
        <p:spPr/>
        <p:txBody>
          <a:bodyPr/>
          <a:lstStyle/>
          <a:p>
            <a:fld id="{98B23593-1C55-4858-B7F0-C2C16FBFD308}" type="slidenum">
              <a:rPr lang="de-DE" smtClean="0"/>
              <a:pPr/>
              <a:t>21</a:t>
            </a:fld>
            <a:endParaRPr lang="de-DE" sz="1800"/>
          </a:p>
        </p:txBody>
      </p:sp>
      <p:sp>
        <p:nvSpPr>
          <p:cNvPr id="5" name="Date Placeholder 4"/>
          <p:cNvSpPr>
            <a:spLocks noGrp="1"/>
          </p:cNvSpPr>
          <p:nvPr>
            <p:ph type="dt" sz="half" idx="11"/>
          </p:nvPr>
        </p:nvSpPr>
        <p:spPr/>
        <p:txBody>
          <a:bodyPr/>
          <a:lstStyle/>
          <a:p>
            <a:r>
              <a:rPr lang="de-DE" sz="1800" smtClean="0"/>
              <a:t> </a:t>
            </a:r>
            <a:endParaRPr lang="de-DE" sz="1800" dirty="0"/>
          </a:p>
        </p:txBody>
      </p:sp>
      <p:sp>
        <p:nvSpPr>
          <p:cNvPr id="6" name="Rectangle 5"/>
          <p:cNvSpPr/>
          <p:nvPr/>
        </p:nvSpPr>
        <p:spPr>
          <a:xfrm>
            <a:off x="5724128" y="1981475"/>
            <a:ext cx="3635896" cy="1384995"/>
          </a:xfrm>
          <a:prstGeom prst="rect">
            <a:avLst/>
          </a:prstGeom>
        </p:spPr>
        <p:txBody>
          <a:bodyPr wrap="square">
            <a:spAutoFit/>
          </a:bodyPr>
          <a:lstStyle/>
          <a:p>
            <a:pPr algn="l"/>
            <a:r>
              <a:rPr lang="en-US" sz="1400" dirty="0"/>
              <a:t>When the missile received the </a:t>
            </a:r>
            <a:r>
              <a:rPr lang="en-US" sz="1400" dirty="0" smtClean="0"/>
              <a:t>launch enable </a:t>
            </a:r>
            <a:r>
              <a:rPr lang="en-US" sz="1400" dirty="0"/>
              <a:t>signal, it must see the </a:t>
            </a:r>
            <a:r>
              <a:rPr lang="en-US" sz="1400" dirty="0" smtClean="0"/>
              <a:t>fire enable </a:t>
            </a:r>
            <a:r>
              <a:rPr lang="en-US" sz="1400" dirty="0"/>
              <a:t>signal followed within the </a:t>
            </a:r>
            <a:r>
              <a:rPr lang="en-US" sz="1400" dirty="0" smtClean="0"/>
              <a:t>next four </a:t>
            </a:r>
            <a:r>
              <a:rPr lang="en-US" sz="1400" dirty="0"/>
              <a:t>time points. After </a:t>
            </a:r>
            <a:r>
              <a:rPr lang="en-US" sz="1400" dirty="0" smtClean="0"/>
              <a:t>fire </a:t>
            </a:r>
            <a:r>
              <a:rPr lang="en-US" sz="1400" dirty="0" err="1"/>
              <a:t>en</a:t>
            </a:r>
            <a:r>
              <a:rPr lang="en-US" sz="1400" dirty="0"/>
              <a:t> </a:t>
            </a:r>
            <a:r>
              <a:rPr lang="en-US" sz="1400" dirty="0" smtClean="0"/>
              <a:t>has arrived</a:t>
            </a:r>
            <a:r>
              <a:rPr lang="en-US" sz="1400" dirty="0"/>
              <a:t>, no detonation is allowed </a:t>
            </a:r>
            <a:r>
              <a:rPr lang="en-US" sz="1400" dirty="0" smtClean="0"/>
              <a:t>for the </a:t>
            </a:r>
            <a:r>
              <a:rPr lang="en-US" sz="1400" dirty="0"/>
              <a:t>next </a:t>
            </a:r>
            <a:r>
              <a:rPr lang="en-US" sz="1400" dirty="0" smtClean="0"/>
              <a:t>five </a:t>
            </a:r>
            <a:r>
              <a:rPr lang="en-US" sz="1400" dirty="0"/>
              <a:t>time points."</a:t>
            </a:r>
          </a:p>
        </p:txBody>
      </p:sp>
      <p:pic>
        <p:nvPicPr>
          <p:cNvPr id="9" name="Picture 8"/>
          <p:cNvPicPr>
            <a:picLocks noChangeAspect="1"/>
          </p:cNvPicPr>
          <p:nvPr/>
        </p:nvPicPr>
        <p:blipFill>
          <a:blip r:embed="rId2"/>
          <a:stretch>
            <a:fillRect/>
          </a:stretch>
        </p:blipFill>
        <p:spPr>
          <a:xfrm>
            <a:off x="746018" y="1916832"/>
            <a:ext cx="4225512" cy="1691967"/>
          </a:xfrm>
          <a:prstGeom prst="rect">
            <a:avLst/>
          </a:prstGeom>
        </p:spPr>
      </p:pic>
      <p:pic>
        <p:nvPicPr>
          <p:cNvPr id="11" name="Picture 10"/>
          <p:cNvPicPr>
            <a:picLocks noChangeAspect="1"/>
          </p:cNvPicPr>
          <p:nvPr/>
        </p:nvPicPr>
        <p:blipFill>
          <a:blip r:embed="rId3"/>
          <a:stretch>
            <a:fillRect/>
          </a:stretch>
        </p:blipFill>
        <p:spPr>
          <a:xfrm>
            <a:off x="358404" y="3915891"/>
            <a:ext cx="7340177" cy="2825637"/>
          </a:xfrm>
          <a:prstGeom prst="rect">
            <a:avLst/>
          </a:prstGeom>
        </p:spPr>
      </p:pic>
      <p:sp>
        <p:nvSpPr>
          <p:cNvPr id="12" name="Content Placeholder 2"/>
          <p:cNvSpPr txBox="1">
            <a:spLocks/>
          </p:cNvSpPr>
          <p:nvPr/>
        </p:nvSpPr>
        <p:spPr bwMode="auto">
          <a:xfrm>
            <a:off x="530225" y="3567465"/>
            <a:ext cx="8077200" cy="62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790B1A"/>
              </a:buClr>
              <a:buFont typeface="Wingdings" pitchFamily="2" charset="2"/>
              <a:buChar char="§"/>
              <a:defRPr sz="2400">
                <a:solidFill>
                  <a:schemeClr val="tx2"/>
                </a:solidFill>
                <a:latin typeface="Calibri Light" panose="020F0302020204030204"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sz="2400">
                <a:solidFill>
                  <a:schemeClr val="tx2"/>
                </a:solidFill>
                <a:latin typeface="Calibri Light" panose="020F0302020204030204" pitchFamily="34" charset="0"/>
                <a:ea typeface="+mn-ea"/>
                <a:cs typeface="ＭＳ Ｐゴシック" charset="0"/>
              </a:defRPr>
            </a:lvl2pPr>
            <a:lvl3pPr marL="11430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cs typeface="Geneva" pitchFamily="-107" charset="-128"/>
              </a:defRPr>
            </a:lvl3pPr>
            <a:lvl4pPr marL="16002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defRPr>
            </a:lvl4pPr>
            <a:lvl5pPr marL="20574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r>
              <a:rPr lang="en-US" kern="0" dirty="0" smtClean="0"/>
              <a:t>Simulation of the Neural Circuit:</a:t>
            </a:r>
            <a:endParaRPr lang="en-US" kern="0" dirty="0"/>
          </a:p>
        </p:txBody>
      </p:sp>
    </p:spTree>
    <p:extLst>
      <p:ext uri="{BB962C8B-B14F-4D97-AF65-F5344CB8AC3E}">
        <p14:creationId xmlns:p14="http://schemas.microsoft.com/office/powerpoint/2010/main" val="145230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ctrTitle" sz="quarter"/>
          </p:nvPr>
        </p:nvSpPr>
        <p:spPr>
          <a:xfrm>
            <a:off x="522288" y="1728788"/>
            <a:ext cx="8077200" cy="1089025"/>
          </a:xfrm>
        </p:spPr>
        <p:txBody>
          <a:bodyPr/>
          <a:lstStyle/>
          <a:p>
            <a:r>
              <a:rPr lang="de-DE" dirty="0" err="1" smtClean="0">
                <a:solidFill>
                  <a:srgbClr val="790B1A"/>
                </a:solidFill>
              </a:rPr>
              <a:t>Questions</a:t>
            </a:r>
            <a:r>
              <a:rPr lang="de-DE" dirty="0" smtClean="0">
                <a:solidFill>
                  <a:srgbClr val="790B1A"/>
                </a:solidFill>
              </a:rPr>
              <a:t>?</a:t>
            </a:r>
          </a:p>
        </p:txBody>
      </p:sp>
      <p:sp>
        <p:nvSpPr>
          <p:cNvPr id="23554" name="Untertitel 2"/>
          <p:cNvSpPr>
            <a:spLocks noGrp="1"/>
          </p:cNvSpPr>
          <p:nvPr>
            <p:ph type="subTitle" sz="quarter" idx="1"/>
          </p:nvPr>
        </p:nvSpPr>
        <p:spPr>
          <a:xfrm>
            <a:off x="530225" y="2843213"/>
            <a:ext cx="8074025" cy="1195387"/>
          </a:xfrm>
        </p:spPr>
        <p:txBody>
          <a:bodyPr/>
          <a:lstStyle/>
          <a:p>
            <a:pPr>
              <a:buFont typeface="Wingdings" pitchFamily="2" charset="2"/>
              <a:buNone/>
            </a:pPr>
            <a:r>
              <a:rPr lang="de-DE" dirty="0" err="1" smtClean="0"/>
              <a:t>Thank</a:t>
            </a:r>
            <a:r>
              <a:rPr lang="de-DE" dirty="0" smtClean="0"/>
              <a:t> </a:t>
            </a:r>
            <a:r>
              <a:rPr lang="de-DE" dirty="0" err="1" smtClean="0"/>
              <a:t>you</a:t>
            </a:r>
            <a:r>
              <a:rPr lang="de-DE" dirty="0"/>
              <a:t> </a:t>
            </a:r>
            <a:r>
              <a:rPr lang="de-DE" dirty="0" err="1" smtClean="0"/>
              <a:t>for</a:t>
            </a:r>
            <a:r>
              <a:rPr lang="de-DE" dirty="0" smtClean="0"/>
              <a:t> </a:t>
            </a:r>
            <a:r>
              <a:rPr lang="de-DE" dirty="0" err="1" smtClean="0"/>
              <a:t>your</a:t>
            </a:r>
            <a:r>
              <a:rPr lang="de-DE" dirty="0" smtClean="0"/>
              <a:t> </a:t>
            </a:r>
            <a:r>
              <a:rPr lang="de-DE" dirty="0" err="1" smtClean="0"/>
              <a:t>attention</a:t>
            </a:r>
            <a:endParaRPr lang="de-DE" dirty="0" smtClean="0"/>
          </a:p>
          <a:p>
            <a:pPr>
              <a:buFont typeface="Wingdings" pitchFamily="2" charset="2"/>
              <a:buNone/>
            </a:pPr>
            <a:endParaRPr lang="de-DE" dirty="0" smtClean="0"/>
          </a:p>
          <a:p>
            <a:pPr>
              <a:buFont typeface="Wingdings" pitchFamily="2" charset="2"/>
              <a:buNone/>
            </a:pPr>
            <a:endParaRPr lang="de-DE" dirty="0" smtClean="0"/>
          </a:p>
        </p:txBody>
      </p:sp>
      <p:sp>
        <p:nvSpPr>
          <p:cNvPr id="23555" name="Inhaltsplatzhalter 5"/>
          <p:cNvSpPr>
            <a:spLocks noGrp="1"/>
          </p:cNvSpPr>
          <p:nvPr>
            <p:ph sz="half" idx="2"/>
          </p:nvPr>
        </p:nvSpPr>
        <p:spPr>
          <a:xfrm>
            <a:off x="530225" y="4038600"/>
            <a:ext cx="8077200" cy="2251075"/>
          </a:xfrm>
        </p:spPr>
        <p:txBody>
          <a:bodyPr/>
          <a:lstStyle/>
          <a:p>
            <a:endParaRPr lang="en-US" dirty="0" smtClean="0">
              <a:solidFill>
                <a:schemeClr val="accent3"/>
              </a:solidFill>
            </a:endParaRPr>
          </a:p>
          <a:p>
            <a:endParaRPr lang="en-US" dirty="0" smtClean="0">
              <a:solidFill>
                <a:schemeClr val="accent3"/>
              </a:solidFill>
              <a:hlinkClick r:id="rId2"/>
            </a:endParaRPr>
          </a:p>
          <a:p>
            <a:r>
              <a:rPr lang="en-US" dirty="0" smtClean="0">
                <a:solidFill>
                  <a:schemeClr val="accent3"/>
                </a:solidFill>
                <a:hlinkClick r:id="rId2"/>
              </a:rPr>
              <a:t>Stefan.Jaksic.fl@ait.ac.at</a:t>
            </a:r>
            <a:endParaRPr lang="en-US" dirty="0" smtClean="0">
              <a:solidFill>
                <a:schemeClr val="accent3"/>
              </a:solidFill>
            </a:endParaRPr>
          </a:p>
          <a:p>
            <a:r>
              <a:rPr lang="en-US" dirty="0">
                <a:hlinkClick r:id="rId3"/>
              </a:rPr>
              <a:t>konstantin.selyunin@tuwien.ac.at</a:t>
            </a:r>
            <a:endParaRPr lang="en-US" dirty="0" smtClean="0">
              <a:solidFill>
                <a:schemeClr val="accent3"/>
              </a:solidFill>
            </a:endParaRPr>
          </a:p>
          <a:p>
            <a:endParaRPr lang="en-US" dirty="0" smtClean="0">
              <a:solidFill>
                <a:schemeClr val="accent3"/>
              </a:solidFill>
            </a:endParaRPr>
          </a:p>
          <a:p>
            <a:r>
              <a:rPr lang="de-DE" dirty="0" smtClean="0">
                <a:solidFill>
                  <a:schemeClr val="accent3"/>
                </a:solidFill>
                <a:hlinkClick r:id="rId4"/>
              </a:rPr>
              <a:t>http</a:t>
            </a:r>
            <a:r>
              <a:rPr lang="de-DE" dirty="0">
                <a:solidFill>
                  <a:schemeClr val="accent3"/>
                </a:solidFill>
                <a:hlinkClick r:id="rId4"/>
              </a:rPr>
              <a:t>://harmonia-project.com</a:t>
            </a:r>
            <a:r>
              <a:rPr lang="de-DE" dirty="0" smtClean="0">
                <a:solidFill>
                  <a:schemeClr val="accent3"/>
                </a:solidFill>
                <a:hlinkClick r:id="rId4"/>
              </a:rPr>
              <a:t>/</a:t>
            </a:r>
            <a:endParaRPr lang="de-DE" dirty="0" smtClean="0">
              <a:solidFill>
                <a:schemeClr val="accent3"/>
              </a:solidFill>
            </a:endParaRPr>
          </a:p>
          <a:p>
            <a:endParaRPr lang="de-DE" dirty="0">
              <a:solidFill>
                <a:schemeClr val="accent3"/>
              </a:solidFill>
            </a:endParaRPr>
          </a:p>
        </p:txBody>
      </p:sp>
      <p:pic>
        <p:nvPicPr>
          <p:cNvPr id="7" name="Picture 2" descr="C:\Users\JaksicS\Dropbox\mtcps_2016\Presentation\cropped-Logo-HARMONIAtrans-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429000"/>
            <a:ext cx="3705463" cy="122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5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1" name="Titel 1"/>
          <p:cNvSpPr>
            <a:spLocks noGrp="1"/>
          </p:cNvSpPr>
          <p:nvPr>
            <p:ph type="title"/>
          </p:nvPr>
        </p:nvSpPr>
        <p:spPr>
          <a:xfrm>
            <a:off x="561156" y="900113"/>
            <a:ext cx="8077200" cy="701675"/>
          </a:xfrm>
        </p:spPr>
        <p:txBody>
          <a:bodyPr/>
          <a:lstStyle/>
          <a:p>
            <a:r>
              <a:rPr lang="en-US" dirty="0"/>
              <a:t>Simplifications</a:t>
            </a:r>
            <a:endParaRPr lang="de-DE" dirty="0" smtClean="0"/>
          </a:p>
        </p:txBody>
      </p:sp>
      <p:sp>
        <p:nvSpPr>
          <p:cNvPr id="15362" name="Inhaltsplatzhalter 2"/>
          <p:cNvSpPr>
            <a:spLocks noGrp="1"/>
          </p:cNvSpPr>
          <p:nvPr>
            <p:ph idx="1"/>
          </p:nvPr>
        </p:nvSpPr>
        <p:spPr>
          <a:xfrm>
            <a:off x="549077" y="1702296"/>
            <a:ext cx="8077200" cy="3886944"/>
          </a:xfrm>
        </p:spPr>
        <p:txBody>
          <a:bodyPr/>
          <a:lstStyle/>
          <a:p>
            <a:pPr>
              <a:lnSpc>
                <a:spcPct val="200000"/>
              </a:lnSpc>
              <a:spcAft>
                <a:spcPts val="1800"/>
              </a:spcAft>
            </a:pPr>
            <a:r>
              <a:rPr lang="en-US" dirty="0" smtClean="0"/>
              <a:t>Simple </a:t>
            </a:r>
            <a:r>
              <a:rPr lang="en-US" dirty="0"/>
              <a:t>past </a:t>
            </a:r>
            <a:r>
              <a:rPr lang="en-US" dirty="0" smtClean="0"/>
              <a:t>operators: </a:t>
            </a:r>
          </a:p>
          <a:p>
            <a:pPr>
              <a:lnSpc>
                <a:spcPct val="200000"/>
              </a:lnSpc>
              <a:spcBef>
                <a:spcPts val="5400"/>
              </a:spcBef>
              <a:spcAft>
                <a:spcPts val="1800"/>
              </a:spcAft>
            </a:pPr>
            <a:r>
              <a:rPr lang="en-US" dirty="0" smtClean="0"/>
              <a:t>Since :</a:t>
            </a:r>
          </a:p>
          <a:p>
            <a:pPr>
              <a:lnSpc>
                <a:spcPct val="200000"/>
              </a:lnSpc>
              <a:spcAft>
                <a:spcPts val="1800"/>
              </a:spcAft>
            </a:pPr>
            <a:r>
              <a:rPr lang="en-US" dirty="0" smtClean="0"/>
              <a:t>Once :</a:t>
            </a:r>
          </a:p>
        </p:txBody>
      </p:sp>
      <p:sp>
        <p:nvSpPr>
          <p:cNvPr id="1536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666369"/>
                </a:solidFill>
                <a:latin typeface="Arial" pitchFamily="34" charset="0"/>
                <a:ea typeface="ＭＳ Ｐゴシック" pitchFamily="34" charset="-128"/>
              </a:defRPr>
            </a:lvl1pPr>
            <a:lvl2pPr marL="742950" indent="-285750">
              <a:defRPr sz="1000">
                <a:solidFill>
                  <a:srgbClr val="666369"/>
                </a:solidFill>
                <a:latin typeface="Arial" pitchFamily="34" charset="0"/>
                <a:ea typeface="ＭＳ Ｐゴシック" pitchFamily="34" charset="-128"/>
              </a:defRPr>
            </a:lvl2pPr>
            <a:lvl3pPr marL="1143000" indent="-228600">
              <a:defRPr sz="1000">
                <a:solidFill>
                  <a:srgbClr val="666369"/>
                </a:solidFill>
                <a:latin typeface="Arial" pitchFamily="34" charset="0"/>
                <a:ea typeface="ＭＳ Ｐゴシック" pitchFamily="34" charset="-128"/>
              </a:defRPr>
            </a:lvl3pPr>
            <a:lvl4pPr marL="1600200" indent="-228600">
              <a:defRPr sz="1000">
                <a:solidFill>
                  <a:srgbClr val="666369"/>
                </a:solidFill>
                <a:latin typeface="Arial" pitchFamily="34" charset="0"/>
                <a:ea typeface="ＭＳ Ｐゴシック" pitchFamily="34" charset="-128"/>
              </a:defRPr>
            </a:lvl4pPr>
            <a:lvl5pPr marL="2057400" indent="-228600">
              <a:defRPr sz="1000">
                <a:solidFill>
                  <a:srgbClr val="666369"/>
                </a:solidFill>
                <a:latin typeface="Arial" pitchFamily="34" charset="0"/>
                <a:ea typeface="ＭＳ Ｐゴシック" pitchFamily="34" charset="-128"/>
              </a:defRPr>
            </a:lvl5pPr>
            <a:lvl6pPr marL="25146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6pPr>
            <a:lvl7pPr marL="29718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7pPr>
            <a:lvl8pPr marL="34290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8pPr>
            <a:lvl9pPr marL="38862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9pPr>
          </a:lstStyle>
          <a:p>
            <a:fld id="{1A20ACDB-4750-40F1-BF25-D2BDE339E9CF}" type="slidenum">
              <a:rPr lang="de-DE" sz="900">
                <a:solidFill>
                  <a:schemeClr val="accent2"/>
                </a:solidFill>
              </a:rPr>
              <a:pPr/>
              <a:t>23</a:t>
            </a:fld>
            <a:endParaRPr lang="de-DE" sz="900" dirty="0">
              <a:solidFill>
                <a:schemeClr val="accent2"/>
              </a:solidFill>
            </a:endParaRPr>
          </a:p>
        </p:txBody>
      </p:sp>
      <p:grpSp>
        <p:nvGrpSpPr>
          <p:cNvPr id="6" name="Group 5"/>
          <p:cNvGrpSpPr/>
          <p:nvPr/>
        </p:nvGrpSpPr>
        <p:grpSpPr>
          <a:xfrm>
            <a:off x="1762426" y="3573016"/>
            <a:ext cx="7045346" cy="438130"/>
            <a:chOff x="1762426" y="3170397"/>
            <a:chExt cx="7045346" cy="438130"/>
          </a:xfrm>
        </p:grpSpPr>
        <p:pic>
          <p:nvPicPr>
            <p:cNvPr id="23" name="Picture 4 2" descr="C:\Temp\IguanaTex_tmp_tmp.png"/>
            <p:cNvPicPr>
              <a:picLocks noChangeAspect="1" noChangeArrowheads="1"/>
            </p:cNvPicPr>
            <p:nvPr/>
          </p:nvPicPr>
          <p:blipFill rotWithShape="1">
            <a:blip r:embed="rId3">
              <a:extLst>
                <a:ext uri="{28A0092B-C50C-407E-A947-70E740481C1C}">
                  <a14:useLocalDpi xmlns:a14="http://schemas.microsoft.com/office/drawing/2010/main" val="0"/>
                </a:ext>
              </a:extLst>
            </a:blip>
            <a:srcRect l="22608" t="31703" r="72853" b="34148"/>
            <a:stretch/>
          </p:blipFill>
          <p:spPr bwMode="auto">
            <a:xfrm>
              <a:off x="3276419" y="3205908"/>
              <a:ext cx="333375" cy="4026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2" descr="C:\Temp\IguanaTex_tmp_tmp.png"/>
            <p:cNvPicPr>
              <a:picLocks noChangeAspect="1" noChangeArrowheads="1"/>
            </p:cNvPicPr>
            <p:nvPr/>
          </p:nvPicPr>
          <p:blipFill rotWithShape="1">
            <a:blip r:embed="rId3">
              <a:extLst>
                <a:ext uri="{28A0092B-C50C-407E-A947-70E740481C1C}">
                  <a14:useLocalDpi xmlns:a14="http://schemas.microsoft.com/office/drawing/2010/main" val="0"/>
                </a:ext>
              </a:extLst>
            </a:blip>
            <a:srcRect l="30750" t="33218" b="34148"/>
            <a:stretch/>
          </p:blipFill>
          <p:spPr bwMode="auto">
            <a:xfrm>
              <a:off x="3721473" y="3181346"/>
              <a:ext cx="5086299" cy="38475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2" descr="C:\Temp\IguanaTex_tmp_tmp.png"/>
            <p:cNvPicPr>
              <a:picLocks noChangeAspect="1" noChangeArrowheads="1"/>
            </p:cNvPicPr>
            <p:nvPr/>
          </p:nvPicPr>
          <p:blipFill rotWithShape="1">
            <a:blip r:embed="rId3">
              <a:extLst>
                <a:ext uri="{28A0092B-C50C-407E-A947-70E740481C1C}">
                  <a14:useLocalDpi xmlns:a14="http://schemas.microsoft.com/office/drawing/2010/main" val="0"/>
                </a:ext>
              </a:extLst>
            </a:blip>
            <a:srcRect t="31703" r="80616" b="34148"/>
            <a:stretch/>
          </p:blipFill>
          <p:spPr bwMode="auto">
            <a:xfrm>
              <a:off x="1762426" y="3170397"/>
              <a:ext cx="1423687" cy="402619"/>
            </a:xfrm>
            <a:prstGeom prst="rect">
              <a:avLst/>
            </a:prstGeom>
            <a:noFill/>
            <a:extLst>
              <a:ext uri="{909E8E84-426E-40DD-AFC4-6F175D3DCCD1}">
                <a14:hiddenFill xmlns:a14="http://schemas.microsoft.com/office/drawing/2010/main">
                  <a:solidFill>
                    <a:srgbClr val="FFFFFF"/>
                  </a:solidFill>
                </a14:hiddenFill>
              </a:ext>
            </a:extLst>
          </p:spPr>
        </p:pic>
      </p:grpSp>
      <p:pic>
        <p:nvPicPr>
          <p:cNvPr id="7170" name="Picture 2 1" descr="C:\Temp\IguanaTex_tmp_tmp.png"/>
          <p:cNvPicPr>
            <a:picLocks noChangeAspect="1" noChangeArrowheads="1"/>
          </p:cNvPicPr>
          <p:nvPr/>
        </p:nvPicPr>
        <p:blipFill rotWithShape="1">
          <a:blip r:embed="rId4">
            <a:extLst>
              <a:ext uri="{28A0092B-C50C-407E-A947-70E740481C1C}">
                <a14:useLocalDpi xmlns:a14="http://schemas.microsoft.com/office/drawing/2010/main" val="0"/>
              </a:ext>
            </a:extLst>
          </a:blip>
          <a:srcRect r="68177"/>
          <a:stretch/>
        </p:blipFill>
        <p:spPr bwMode="auto">
          <a:xfrm>
            <a:off x="1092821" y="2763463"/>
            <a:ext cx="928938" cy="3651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2" descr="C:\Temp\IguanaTex_tmp_tmp.png"/>
          <p:cNvPicPr>
            <a:picLocks noChangeAspect="1" noChangeArrowheads="1"/>
          </p:cNvPicPr>
          <p:nvPr/>
        </p:nvPicPr>
        <p:blipFill rotWithShape="1">
          <a:blip r:embed="rId4">
            <a:extLst>
              <a:ext uri="{28A0092B-C50C-407E-A947-70E740481C1C}">
                <a14:useLocalDpi xmlns:a14="http://schemas.microsoft.com/office/drawing/2010/main" val="0"/>
              </a:ext>
            </a:extLst>
          </a:blip>
          <a:srcRect l="33844" r="24636"/>
          <a:stretch/>
        </p:blipFill>
        <p:spPr bwMode="auto">
          <a:xfrm>
            <a:off x="3029153" y="2763463"/>
            <a:ext cx="1212021" cy="3651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248568" y="2740263"/>
            <a:ext cx="980333" cy="395454"/>
            <a:chOff x="4572000" y="2488746"/>
            <a:chExt cx="980333" cy="395454"/>
          </a:xfrm>
        </p:grpSpPr>
        <p:pic>
          <p:nvPicPr>
            <p:cNvPr id="20" name="Picture 2 3" descr="C:\Temp\IguanaTex_tmp_tmp.png"/>
            <p:cNvPicPr>
              <a:picLocks noChangeAspect="1" noChangeArrowheads="1"/>
            </p:cNvPicPr>
            <p:nvPr/>
          </p:nvPicPr>
          <p:blipFill rotWithShape="1">
            <a:blip r:embed="rId4">
              <a:extLst>
                <a:ext uri="{28A0092B-C50C-407E-A947-70E740481C1C}">
                  <a14:useLocalDpi xmlns:a14="http://schemas.microsoft.com/office/drawing/2010/main" val="0"/>
                </a:ext>
              </a:extLst>
            </a:blip>
            <a:srcRect l="92568"/>
            <a:stretch/>
          </p:blipFill>
          <p:spPr bwMode="auto">
            <a:xfrm>
              <a:off x="5335367" y="2519089"/>
              <a:ext cx="216966" cy="3651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1" descr="C:\Temp\IguanaTex_tmp_tmp.png"/>
            <p:cNvPicPr>
              <a:picLocks noChangeAspect="1" noChangeArrowheads="1"/>
            </p:cNvPicPr>
            <p:nvPr/>
          </p:nvPicPr>
          <p:blipFill rotWithShape="1">
            <a:blip r:embed="rId3">
              <a:extLst>
                <a:ext uri="{28A0092B-C50C-407E-A947-70E740481C1C}">
                  <a14:useLocalDpi xmlns:a14="http://schemas.microsoft.com/office/drawing/2010/main" val="0"/>
                </a:ext>
              </a:extLst>
            </a:blip>
            <a:srcRect l="30190" t="65852" r="58813" b="-1"/>
            <a:stretch/>
          </p:blipFill>
          <p:spPr bwMode="auto">
            <a:xfrm>
              <a:off x="4572000" y="2488746"/>
              <a:ext cx="768278" cy="3829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1748543" y="4609209"/>
            <a:ext cx="4096156" cy="403967"/>
            <a:chOff x="1748543" y="4467989"/>
            <a:chExt cx="4096156" cy="403967"/>
          </a:xfrm>
        </p:grpSpPr>
        <p:pic>
          <p:nvPicPr>
            <p:cNvPr id="7172" name="Picture 4 1" descr="C:\Temp\IguanaTex_tmp_tmp.png"/>
            <p:cNvPicPr>
              <a:picLocks noChangeAspect="1" noChangeArrowheads="1"/>
            </p:cNvPicPr>
            <p:nvPr/>
          </p:nvPicPr>
          <p:blipFill rotWithShape="1">
            <a:blip r:embed="rId3">
              <a:extLst>
                <a:ext uri="{28A0092B-C50C-407E-A947-70E740481C1C}">
                  <a14:useLocalDpi xmlns:a14="http://schemas.microsoft.com/office/drawing/2010/main" val="0"/>
                </a:ext>
              </a:extLst>
            </a:blip>
            <a:srcRect t="65852" r="84809" b="-1"/>
            <a:stretch/>
          </p:blipFill>
          <p:spPr bwMode="auto">
            <a:xfrm>
              <a:off x="1748543" y="4469337"/>
              <a:ext cx="1115761" cy="4026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1" descr="C:\Temp\IguanaTex_tmp_tmp.png"/>
            <p:cNvPicPr>
              <a:picLocks noChangeAspect="1" noChangeArrowheads="1"/>
            </p:cNvPicPr>
            <p:nvPr/>
          </p:nvPicPr>
          <p:blipFill rotWithShape="1">
            <a:blip r:embed="rId3">
              <a:extLst>
                <a:ext uri="{28A0092B-C50C-407E-A947-70E740481C1C}">
                  <a14:useLocalDpi xmlns:a14="http://schemas.microsoft.com/office/drawing/2010/main" val="0"/>
                </a:ext>
              </a:extLst>
            </a:blip>
            <a:srcRect l="29794" t="65852" r="37035" b="-1"/>
            <a:stretch/>
          </p:blipFill>
          <p:spPr bwMode="auto">
            <a:xfrm>
              <a:off x="3408325" y="4467989"/>
              <a:ext cx="2436374" cy="4026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2" descr="C:\Temp\IguanaTex_tmp_tmp.png"/>
            <p:cNvPicPr>
              <a:picLocks noChangeAspect="1" noChangeArrowheads="1"/>
            </p:cNvPicPr>
            <p:nvPr/>
          </p:nvPicPr>
          <p:blipFill rotWithShape="1">
            <a:blip r:embed="rId3">
              <a:extLst>
                <a:ext uri="{28A0092B-C50C-407E-A947-70E740481C1C}">
                  <a14:useLocalDpi xmlns:a14="http://schemas.microsoft.com/office/drawing/2010/main" val="0"/>
                </a:ext>
              </a:extLst>
            </a:blip>
            <a:srcRect l="22608" t="31703" r="72853" b="34148"/>
            <a:stretch/>
          </p:blipFill>
          <p:spPr bwMode="auto">
            <a:xfrm>
              <a:off x="2986600" y="4468816"/>
              <a:ext cx="333375" cy="402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7236296" y="2738349"/>
            <a:ext cx="627273" cy="402619"/>
            <a:chOff x="7652060" y="2583954"/>
            <a:chExt cx="627273" cy="402619"/>
          </a:xfrm>
        </p:grpSpPr>
        <p:pic>
          <p:nvPicPr>
            <p:cNvPr id="39" name="Picture 4 2 3" descr="C:\Temp\IguanaTex_tmp_tmp.png"/>
            <p:cNvPicPr>
              <a:picLocks noChangeAspect="1" noChangeArrowheads="1"/>
            </p:cNvPicPr>
            <p:nvPr/>
          </p:nvPicPr>
          <p:blipFill rotWithShape="1">
            <a:blip r:embed="rId3">
              <a:extLst>
                <a:ext uri="{28A0092B-C50C-407E-A947-70E740481C1C}">
                  <a14:useLocalDpi xmlns:a14="http://schemas.microsoft.com/office/drawing/2010/main" val="0"/>
                </a:ext>
              </a:extLst>
            </a:blip>
            <a:srcRect l="56664" t="33218" r="38469" b="37834"/>
            <a:stretch/>
          </p:blipFill>
          <p:spPr bwMode="auto">
            <a:xfrm>
              <a:off x="7652060" y="2588249"/>
              <a:ext cx="376324" cy="35931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1" descr="C:\Temp\IguanaTex_tmp_tmp.png"/>
            <p:cNvPicPr>
              <a:picLocks noChangeAspect="1" noChangeArrowheads="1"/>
            </p:cNvPicPr>
            <p:nvPr/>
          </p:nvPicPr>
          <p:blipFill rotWithShape="1">
            <a:blip r:embed="rId3">
              <a:extLst>
                <a:ext uri="{28A0092B-C50C-407E-A947-70E740481C1C}">
                  <a14:useLocalDpi xmlns:a14="http://schemas.microsoft.com/office/drawing/2010/main" val="0"/>
                </a:ext>
              </a:extLst>
            </a:blip>
            <a:srcRect l="11358" t="65852" r="84809" b="-1"/>
            <a:stretch/>
          </p:blipFill>
          <p:spPr bwMode="auto">
            <a:xfrm>
              <a:off x="7997825" y="2583954"/>
              <a:ext cx="281508" cy="4026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0184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fade">
                                      <p:cBhvr>
                                        <p:cTn id="16" dur="500"/>
                                        <p:tgtEl>
                                          <p:spTgt spid="7170"/>
                                        </p:tgtEl>
                                      </p:cBhvr>
                                    </p:animEffect>
                                  </p:childTnLst>
                                </p:cTn>
                              </p:par>
                              <p:par>
                                <p:cTn id="17" presetID="10" presetClass="entr" presetSubtype="0" fill="hold" nodeType="withEffect">
                                  <p:stCondLst>
                                    <p:cond delay="0"/>
                                  </p:stCondLst>
                                  <p:childTnLst>
                                    <p:set>
                                      <p:cBhvr>
                                        <p:cTn id="18" dur="1" fill="hold">
                                          <p:stCondLst>
                                            <p:cond delay="0"/>
                                          </p:stCondLst>
                                        </p:cTn>
                                        <p:tgtEl>
                                          <p:spTgt spid="15362">
                                            <p:txEl>
                                              <p:pRg st="0" end="0"/>
                                            </p:txEl>
                                          </p:spTgt>
                                        </p:tgtEl>
                                        <p:attrNameLst>
                                          <p:attrName>style.visibility</p:attrName>
                                        </p:attrNameLst>
                                      </p:cBhvr>
                                      <p:to>
                                        <p:strVal val="visible"/>
                                      </p:to>
                                    </p:set>
                                    <p:animEffect transition="in" filter="fade">
                                      <p:cBhvr>
                                        <p:cTn id="19" dur="500"/>
                                        <p:tgtEl>
                                          <p:spTgt spid="1536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15362">
                                            <p:txEl>
                                              <p:pRg st="1" end="1"/>
                                            </p:txEl>
                                          </p:spTgt>
                                        </p:tgtEl>
                                        <p:attrNameLst>
                                          <p:attrName>style.visibility</p:attrName>
                                        </p:attrNameLst>
                                      </p:cBhvr>
                                      <p:to>
                                        <p:strVal val="visible"/>
                                      </p:to>
                                    </p:set>
                                    <p:animEffect transition="in" filter="fade">
                                      <p:cBhvr>
                                        <p:cTn id="27" dur="500"/>
                                        <p:tgtEl>
                                          <p:spTgt spid="15362">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5362">
                                            <p:txEl>
                                              <p:pRg st="2" end="2"/>
                                            </p:txEl>
                                          </p:spTgt>
                                        </p:tgtEl>
                                        <p:attrNameLst>
                                          <p:attrName>style.visibility</p:attrName>
                                        </p:attrNameLst>
                                      </p:cBhvr>
                                      <p:to>
                                        <p:strVal val="visible"/>
                                      </p:to>
                                    </p:set>
                                    <p:animEffect transition="in" filter="fade">
                                      <p:cBhvr>
                                        <p:cTn id="30" dur="500"/>
                                        <p:tgtEl>
                                          <p:spTgt spid="15362">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1" name="Titel 1"/>
          <p:cNvSpPr>
            <a:spLocks noGrp="1"/>
          </p:cNvSpPr>
          <p:nvPr>
            <p:ph type="title"/>
          </p:nvPr>
        </p:nvSpPr>
        <p:spPr>
          <a:xfrm>
            <a:off x="530225" y="900113"/>
            <a:ext cx="8077200" cy="701675"/>
          </a:xfrm>
        </p:spPr>
        <p:txBody>
          <a:bodyPr/>
          <a:lstStyle/>
          <a:p>
            <a:r>
              <a:rPr lang="de-DE" dirty="0" err="1" smtClean="0"/>
              <a:t>From</a:t>
            </a:r>
            <a:r>
              <a:rPr lang="de-DE" dirty="0" smtClean="0"/>
              <a:t> STL </a:t>
            </a:r>
            <a:r>
              <a:rPr lang="de-DE" dirty="0" err="1" smtClean="0"/>
              <a:t>to</a:t>
            </a:r>
            <a:r>
              <a:rPr lang="de-DE" dirty="0" smtClean="0"/>
              <a:t> FPGA Monitors - </a:t>
            </a:r>
            <a:r>
              <a:rPr lang="de-DE" dirty="0" err="1" smtClean="0"/>
              <a:t>Challenges</a:t>
            </a:r>
            <a:endParaRPr lang="de-DE" dirty="0" smtClean="0"/>
          </a:p>
        </p:txBody>
      </p:sp>
      <p:sp>
        <p:nvSpPr>
          <p:cNvPr id="15362" name="Inhaltsplatzhalter 2"/>
          <p:cNvSpPr>
            <a:spLocks noGrp="1"/>
          </p:cNvSpPr>
          <p:nvPr>
            <p:ph idx="1"/>
          </p:nvPr>
        </p:nvSpPr>
        <p:spPr>
          <a:xfrm>
            <a:off x="530225" y="1584325"/>
            <a:ext cx="8077200" cy="4435475"/>
          </a:xfrm>
        </p:spPr>
        <p:txBody>
          <a:bodyPr/>
          <a:lstStyle/>
          <a:p>
            <a:pPr>
              <a:spcAft>
                <a:spcPts val="600"/>
              </a:spcAft>
            </a:pPr>
            <a:r>
              <a:rPr lang="de-DE" dirty="0" smtClean="0"/>
              <a:t>STL </a:t>
            </a:r>
            <a:r>
              <a:rPr lang="de-DE" dirty="0" err="1" smtClean="0"/>
              <a:t>Interpreted</a:t>
            </a:r>
            <a:r>
              <a:rPr lang="de-DE" dirty="0" smtClean="0"/>
              <a:t> </a:t>
            </a:r>
            <a:r>
              <a:rPr lang="de-DE" dirty="0" err="1"/>
              <a:t>over</a:t>
            </a:r>
            <a:r>
              <a:rPr lang="de-DE" dirty="0"/>
              <a:t> </a:t>
            </a:r>
            <a:r>
              <a:rPr lang="de-DE" dirty="0" err="1"/>
              <a:t>discrete</a:t>
            </a:r>
            <a:r>
              <a:rPr lang="de-DE" dirty="0"/>
              <a:t> time</a:t>
            </a:r>
          </a:p>
          <a:p>
            <a:pPr lvl="1">
              <a:spcAft>
                <a:spcPts val="600"/>
              </a:spcAft>
            </a:pPr>
            <a:r>
              <a:rPr lang="de-DE" dirty="0"/>
              <a:t>FPGA implementation of STL </a:t>
            </a:r>
            <a:r>
              <a:rPr lang="de-DE" dirty="0" err="1" smtClean="0"/>
              <a:t>monitors</a:t>
            </a:r>
            <a:endParaRPr lang="de-DE" dirty="0"/>
          </a:p>
          <a:p>
            <a:pPr>
              <a:spcBef>
                <a:spcPts val="600"/>
              </a:spcBef>
              <a:spcAft>
                <a:spcPts val="600"/>
              </a:spcAft>
            </a:pPr>
            <a:r>
              <a:rPr lang="de-DE" dirty="0"/>
              <a:t>STL </a:t>
            </a:r>
            <a:r>
              <a:rPr lang="de-DE" dirty="0" err="1"/>
              <a:t>with</a:t>
            </a:r>
            <a:r>
              <a:rPr lang="de-DE" dirty="0"/>
              <a:t> </a:t>
            </a:r>
            <a:r>
              <a:rPr lang="de-DE" dirty="0" err="1"/>
              <a:t>unbounded</a:t>
            </a:r>
            <a:r>
              <a:rPr lang="de-DE" dirty="0"/>
              <a:t> </a:t>
            </a:r>
            <a:r>
              <a:rPr lang="de-DE" dirty="0" err="1"/>
              <a:t>past</a:t>
            </a:r>
            <a:r>
              <a:rPr lang="de-DE" dirty="0"/>
              <a:t> and </a:t>
            </a:r>
            <a:r>
              <a:rPr lang="de-DE" dirty="0" err="1"/>
              <a:t>bounded</a:t>
            </a:r>
            <a:r>
              <a:rPr lang="de-DE" dirty="0"/>
              <a:t> </a:t>
            </a:r>
            <a:r>
              <a:rPr lang="de-DE" dirty="0" err="1" smtClean="0"/>
              <a:t>future</a:t>
            </a:r>
            <a:r>
              <a:rPr lang="de-DE" dirty="0" smtClean="0"/>
              <a:t/>
            </a:r>
            <a:br>
              <a:rPr lang="de-DE" dirty="0" smtClean="0"/>
            </a:br>
            <a:r>
              <a:rPr lang="de-DE" dirty="0" smtClean="0"/>
              <a:t/>
            </a:r>
            <a:br>
              <a:rPr lang="de-DE" dirty="0" smtClean="0"/>
            </a:br>
            <a:endParaRPr lang="de-DE" dirty="0" smtClean="0"/>
          </a:p>
          <a:p>
            <a:endParaRPr lang="en-US" dirty="0" smtClean="0"/>
          </a:p>
          <a:p>
            <a:endParaRPr lang="en-US" dirty="0" smtClean="0"/>
          </a:p>
          <a:p>
            <a:r>
              <a:rPr lang="en-US" dirty="0" smtClean="0"/>
              <a:t>Runtime monitoring with limited resources</a:t>
            </a:r>
          </a:p>
          <a:p>
            <a:pPr lvl="1"/>
            <a:r>
              <a:rPr lang="en-US" dirty="0" smtClean="0"/>
              <a:t>Speed </a:t>
            </a:r>
            <a:r>
              <a:rPr lang="en-US" dirty="0"/>
              <a:t>and space</a:t>
            </a:r>
          </a:p>
          <a:p>
            <a:r>
              <a:rPr lang="en-US" dirty="0"/>
              <a:t>Real-valued predicates</a:t>
            </a:r>
          </a:p>
          <a:p>
            <a:pPr>
              <a:spcBef>
                <a:spcPts val="600"/>
              </a:spcBef>
              <a:spcAft>
                <a:spcPts val="600"/>
              </a:spcAft>
            </a:pPr>
            <a:endParaRPr lang="de-DE" dirty="0" smtClean="0"/>
          </a:p>
        </p:txBody>
      </p:sp>
      <p:sp>
        <p:nvSpPr>
          <p:cNvPr id="1536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666369"/>
                </a:solidFill>
                <a:latin typeface="Arial" pitchFamily="34" charset="0"/>
                <a:ea typeface="ＭＳ Ｐゴシック" pitchFamily="34" charset="-128"/>
              </a:defRPr>
            </a:lvl1pPr>
            <a:lvl2pPr marL="742950" indent="-285750">
              <a:defRPr sz="1000">
                <a:solidFill>
                  <a:srgbClr val="666369"/>
                </a:solidFill>
                <a:latin typeface="Arial" pitchFamily="34" charset="0"/>
                <a:ea typeface="ＭＳ Ｐゴシック" pitchFamily="34" charset="-128"/>
              </a:defRPr>
            </a:lvl2pPr>
            <a:lvl3pPr marL="1143000" indent="-228600">
              <a:defRPr sz="1000">
                <a:solidFill>
                  <a:srgbClr val="666369"/>
                </a:solidFill>
                <a:latin typeface="Arial" pitchFamily="34" charset="0"/>
                <a:ea typeface="ＭＳ Ｐゴシック" pitchFamily="34" charset="-128"/>
              </a:defRPr>
            </a:lvl3pPr>
            <a:lvl4pPr marL="1600200" indent="-228600">
              <a:defRPr sz="1000">
                <a:solidFill>
                  <a:srgbClr val="666369"/>
                </a:solidFill>
                <a:latin typeface="Arial" pitchFamily="34" charset="0"/>
                <a:ea typeface="ＭＳ Ｐゴシック" pitchFamily="34" charset="-128"/>
              </a:defRPr>
            </a:lvl4pPr>
            <a:lvl5pPr marL="2057400" indent="-228600">
              <a:defRPr sz="1000">
                <a:solidFill>
                  <a:srgbClr val="666369"/>
                </a:solidFill>
                <a:latin typeface="Arial" pitchFamily="34" charset="0"/>
                <a:ea typeface="ＭＳ Ｐゴシック" pitchFamily="34" charset="-128"/>
              </a:defRPr>
            </a:lvl5pPr>
            <a:lvl6pPr marL="25146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6pPr>
            <a:lvl7pPr marL="29718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7pPr>
            <a:lvl8pPr marL="34290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8pPr>
            <a:lvl9pPr marL="38862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9pPr>
          </a:lstStyle>
          <a:p>
            <a:fld id="{1A20ACDB-4750-40F1-BF25-D2BDE339E9CF}" type="slidenum">
              <a:rPr lang="de-DE" sz="900">
                <a:solidFill>
                  <a:schemeClr val="accent2"/>
                </a:solidFill>
              </a:rPr>
              <a:pPr/>
              <a:t>24</a:t>
            </a:fld>
            <a:endParaRPr lang="de-DE" sz="900" dirty="0">
              <a:solidFill>
                <a:schemeClr val="accent2"/>
              </a:solidFill>
            </a:endParaRPr>
          </a:p>
        </p:txBody>
      </p:sp>
      <p:grpSp>
        <p:nvGrpSpPr>
          <p:cNvPr id="5" name="Group 4"/>
          <p:cNvGrpSpPr/>
          <p:nvPr/>
        </p:nvGrpSpPr>
        <p:grpSpPr>
          <a:xfrm>
            <a:off x="1543890" y="3183170"/>
            <a:ext cx="4720570" cy="1382152"/>
            <a:chOff x="2075535" y="4293096"/>
            <a:chExt cx="5224082" cy="1512061"/>
          </a:xfrm>
        </p:grpSpPr>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t="72784" r="59333" b="10644"/>
            <a:stretch/>
          </p:blipFill>
          <p:spPr>
            <a:xfrm>
              <a:off x="2123728" y="4581128"/>
              <a:ext cx="4981059" cy="1051561"/>
            </a:xfrm>
            <a:prstGeom prst="rect">
              <a:avLst/>
            </a:prstGeom>
          </p:spPr>
        </p:pic>
        <p:pic>
          <p:nvPicPr>
            <p:cNvPr id="10" name="Picture 9"/>
            <p:cNvPicPr>
              <a:picLocks noChangeAspect="1"/>
            </p:cNvPicPr>
            <p:nvPr>
              <p:custDataLst>
                <p:tags r:id="rId1"/>
              </p:custDataLst>
            </p:nvPr>
          </p:nvPicPr>
          <p:blipFill rotWithShape="1">
            <a:blip r:embed="rId8">
              <a:extLst>
                <a:ext uri="{28A0092B-C50C-407E-A947-70E740481C1C}">
                  <a14:useLocalDpi xmlns:a14="http://schemas.microsoft.com/office/drawing/2010/main" val="0"/>
                </a:ext>
              </a:extLst>
            </a:blip>
            <a:srcRect l="66044" r="22178" b="65708"/>
            <a:stretch/>
          </p:blipFill>
          <p:spPr>
            <a:xfrm>
              <a:off x="4829984" y="4293096"/>
              <a:ext cx="351616" cy="423630"/>
            </a:xfrm>
            <a:prstGeom prst="rect">
              <a:avLst/>
            </a:prstGeom>
          </p:spPr>
        </p:pic>
        <p:pic>
          <p:nvPicPr>
            <p:cNvPr id="11" name="Picture 10"/>
            <p:cNvPicPr>
              <a:picLocks noChangeAspect="1"/>
            </p:cNvPicPr>
            <p:nvPr>
              <p:custDataLst>
                <p:tags r:id="rId2"/>
              </p:custDataLst>
            </p:nvPr>
          </p:nvPicPr>
          <p:blipFill rotWithShape="1">
            <a:blip r:embed="rId8">
              <a:extLst>
                <a:ext uri="{28A0092B-C50C-407E-A947-70E740481C1C}">
                  <a14:useLocalDpi xmlns:a14="http://schemas.microsoft.com/office/drawing/2010/main" val="0"/>
                </a:ext>
              </a:extLst>
            </a:blip>
            <a:srcRect l="55380" t="73292" r="13743"/>
            <a:stretch/>
          </p:blipFill>
          <p:spPr>
            <a:xfrm>
              <a:off x="6435521" y="5478044"/>
              <a:ext cx="864096" cy="309290"/>
            </a:xfrm>
            <a:prstGeom prst="rect">
              <a:avLst/>
            </a:prstGeom>
          </p:spPr>
        </p:pic>
        <p:pic>
          <p:nvPicPr>
            <p:cNvPr id="12" name="Picture 11"/>
            <p:cNvPicPr>
              <a:picLocks noChangeAspect="1"/>
            </p:cNvPicPr>
            <p:nvPr>
              <p:custDataLst>
                <p:tags r:id="rId3"/>
              </p:custDataLst>
            </p:nvPr>
          </p:nvPicPr>
          <p:blipFill rotWithShape="1">
            <a:blip r:embed="rId8">
              <a:extLst>
                <a:ext uri="{28A0092B-C50C-407E-A947-70E740481C1C}">
                  <a14:useLocalDpi xmlns:a14="http://schemas.microsoft.com/office/drawing/2010/main" val="0"/>
                </a:ext>
              </a:extLst>
            </a:blip>
            <a:srcRect l="-1513" t="72593" r="89586" b="-1769"/>
            <a:stretch/>
          </p:blipFill>
          <p:spPr>
            <a:xfrm>
              <a:off x="4772784" y="5463239"/>
              <a:ext cx="337795" cy="341918"/>
            </a:xfrm>
            <a:prstGeom prst="rect">
              <a:avLst/>
            </a:prstGeom>
          </p:spPr>
        </p:pic>
        <p:pic>
          <p:nvPicPr>
            <p:cNvPr id="4" name="Picture 3"/>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075535" y="5519613"/>
              <a:ext cx="144016" cy="231237"/>
            </a:xfrm>
            <a:prstGeom prst="rect">
              <a:avLst/>
            </a:prstGeom>
          </p:spPr>
        </p:pic>
      </p:grpSp>
    </p:spTree>
    <p:extLst>
      <p:ext uri="{BB962C8B-B14F-4D97-AF65-F5344CB8AC3E}">
        <p14:creationId xmlns:p14="http://schemas.microsoft.com/office/powerpoint/2010/main" val="184248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C:\Temp\IguanaTex_tmp_tm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870332"/>
            <a:ext cx="8280920" cy="136698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15361" name="Titel 1"/>
          <p:cNvSpPr>
            <a:spLocks noGrp="1"/>
          </p:cNvSpPr>
          <p:nvPr>
            <p:ph type="title"/>
          </p:nvPr>
        </p:nvSpPr>
        <p:spPr>
          <a:xfrm>
            <a:off x="530225" y="900113"/>
            <a:ext cx="8077200" cy="701675"/>
          </a:xfrm>
        </p:spPr>
        <p:txBody>
          <a:bodyPr/>
          <a:lstStyle/>
          <a:p>
            <a:r>
              <a:rPr lang="de-DE" dirty="0" smtClean="0"/>
              <a:t>Evaluation</a:t>
            </a:r>
          </a:p>
        </p:txBody>
      </p:sp>
      <p:sp>
        <p:nvSpPr>
          <p:cNvPr id="15363" name="Foliennummernplatzhalter 3"/>
          <p:cNvSpPr>
            <a:spLocks noGrp="1"/>
          </p:cNvSpPr>
          <p:nvPr>
            <p:ph type="sldNum" sz="quarter" idx="10"/>
          </p:nvPr>
        </p:nvSpPr>
        <p:spPr>
          <a:xfrm>
            <a:off x="6786563" y="6444059"/>
            <a:ext cx="1824037" cy="441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666369"/>
                </a:solidFill>
                <a:latin typeface="Arial" pitchFamily="34" charset="0"/>
                <a:ea typeface="ＭＳ Ｐゴシック" pitchFamily="34" charset="-128"/>
              </a:defRPr>
            </a:lvl1pPr>
            <a:lvl2pPr marL="742950" indent="-285750">
              <a:defRPr sz="1000">
                <a:solidFill>
                  <a:srgbClr val="666369"/>
                </a:solidFill>
                <a:latin typeface="Arial" pitchFamily="34" charset="0"/>
                <a:ea typeface="ＭＳ Ｐゴシック" pitchFamily="34" charset="-128"/>
              </a:defRPr>
            </a:lvl2pPr>
            <a:lvl3pPr marL="1143000" indent="-228600">
              <a:defRPr sz="1000">
                <a:solidFill>
                  <a:srgbClr val="666369"/>
                </a:solidFill>
                <a:latin typeface="Arial" pitchFamily="34" charset="0"/>
                <a:ea typeface="ＭＳ Ｐゴシック" pitchFamily="34" charset="-128"/>
              </a:defRPr>
            </a:lvl3pPr>
            <a:lvl4pPr marL="1600200" indent="-228600">
              <a:defRPr sz="1000">
                <a:solidFill>
                  <a:srgbClr val="666369"/>
                </a:solidFill>
                <a:latin typeface="Arial" pitchFamily="34" charset="0"/>
                <a:ea typeface="ＭＳ Ｐゴシック" pitchFamily="34" charset="-128"/>
              </a:defRPr>
            </a:lvl4pPr>
            <a:lvl5pPr marL="2057400" indent="-228600">
              <a:defRPr sz="1000">
                <a:solidFill>
                  <a:srgbClr val="666369"/>
                </a:solidFill>
                <a:latin typeface="Arial" pitchFamily="34" charset="0"/>
                <a:ea typeface="ＭＳ Ｐゴシック" pitchFamily="34" charset="-128"/>
              </a:defRPr>
            </a:lvl5pPr>
            <a:lvl6pPr marL="25146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6pPr>
            <a:lvl7pPr marL="29718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7pPr>
            <a:lvl8pPr marL="34290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8pPr>
            <a:lvl9pPr marL="38862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9pPr>
          </a:lstStyle>
          <a:p>
            <a:fld id="{1A20ACDB-4750-40F1-BF25-D2BDE339E9CF}" type="slidenum">
              <a:rPr lang="de-DE">
                <a:solidFill>
                  <a:schemeClr val="accent2"/>
                </a:solidFill>
                <a:latin typeface="Calibri Light" panose="020F0302020204030204" pitchFamily="34" charset="0"/>
              </a:rPr>
              <a:pPr/>
              <a:t>25</a:t>
            </a:fld>
            <a:endParaRPr lang="de-DE" dirty="0">
              <a:solidFill>
                <a:schemeClr val="accent2"/>
              </a:solidFill>
              <a:latin typeface="Calibri Light" panose="020F0302020204030204" pitchFamily="34" charset="0"/>
            </a:endParaRPr>
          </a:p>
        </p:txBody>
      </p:sp>
      <p:sp>
        <p:nvSpPr>
          <p:cNvPr id="6" name="Content Placeholder 1 1"/>
          <p:cNvSpPr txBox="1">
            <a:spLocks/>
          </p:cNvSpPr>
          <p:nvPr/>
        </p:nvSpPr>
        <p:spPr bwMode="auto">
          <a:xfrm>
            <a:off x="241176" y="1628800"/>
            <a:ext cx="6275040" cy="331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790B1A"/>
              </a:buClr>
              <a:buFont typeface="Wingdings" pitchFamily="2" charset="2"/>
              <a:buChar char="§"/>
              <a:defRPr>
                <a:solidFill>
                  <a:schemeClr val="tx2"/>
                </a:solidFill>
                <a:latin typeface="Calibri Light" panose="020F0302020204030204"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a:solidFill>
                  <a:schemeClr val="tx2"/>
                </a:solidFill>
                <a:latin typeface="Calibri Light" panose="020F0302020204030204" pitchFamily="34" charset="0"/>
                <a:ea typeface="+mn-ea"/>
                <a:cs typeface="ＭＳ Ｐゴシック" charset="0"/>
              </a:defRPr>
            </a:lvl2pPr>
            <a:lvl3pPr marL="1143000" indent="-228600" algn="l" rtl="0" eaLnBrk="1" fontAlgn="base" hangingPunct="1">
              <a:spcBef>
                <a:spcPct val="20000"/>
              </a:spcBef>
              <a:spcAft>
                <a:spcPct val="0"/>
              </a:spcAft>
              <a:buChar char="•"/>
              <a:defRPr>
                <a:solidFill>
                  <a:schemeClr val="tx2"/>
                </a:solidFill>
                <a:latin typeface="Calibri Light" panose="020F0302020204030204" pitchFamily="34" charset="0"/>
                <a:ea typeface="Geneva" pitchFamily="-107" charset="-128"/>
                <a:cs typeface="Geneva" pitchFamily="-107" charset="-128"/>
              </a:defRPr>
            </a:lvl3pPr>
            <a:lvl4pPr marL="1600200" indent="-228600" algn="l" rtl="0" eaLnBrk="1" fontAlgn="base" hangingPunct="1">
              <a:spcBef>
                <a:spcPct val="20000"/>
              </a:spcBef>
              <a:spcAft>
                <a:spcPct val="0"/>
              </a:spcAft>
              <a:buChar char="–"/>
              <a:defRPr>
                <a:solidFill>
                  <a:schemeClr val="tx2"/>
                </a:solidFill>
                <a:latin typeface="Calibri Light" panose="020F0302020204030204" pitchFamily="34" charset="0"/>
                <a:ea typeface="Geneva" pitchFamily="-107" charset="-128"/>
              </a:defRPr>
            </a:lvl4pPr>
            <a:lvl5pPr marL="2057400" indent="-228600" algn="l" rtl="0" eaLnBrk="1" fontAlgn="base" hangingPunct="1">
              <a:spcBef>
                <a:spcPct val="20000"/>
              </a:spcBef>
              <a:spcAft>
                <a:spcPct val="0"/>
              </a:spcAft>
              <a:buChar char="»"/>
              <a:defRPr>
                <a:solidFill>
                  <a:schemeClr val="tx2"/>
                </a:solidFill>
                <a:latin typeface="Calibri Light" panose="020F0302020204030204" pitchFamily="34" charset="0"/>
                <a:ea typeface="Geneva" pitchFamily="-107" charset="-128"/>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r>
              <a:rPr lang="en-US" sz="2400" kern="0" dirty="0" smtClean="0"/>
              <a:t>Untimed past STL</a:t>
            </a:r>
          </a:p>
          <a:p>
            <a:pPr lvl="1"/>
            <a:r>
              <a:rPr lang="en-US" sz="2400" kern="0" dirty="0" smtClean="0"/>
              <a:t>Very small footprint</a:t>
            </a:r>
          </a:p>
          <a:p>
            <a:pPr lvl="1"/>
            <a:endParaRPr lang="en-US" sz="2400" kern="0" dirty="0"/>
          </a:p>
          <a:p>
            <a:pPr marL="457200" lvl="1" indent="0">
              <a:buNone/>
            </a:pPr>
            <a:endParaRPr lang="en-US" sz="2400" kern="0" dirty="0" smtClean="0"/>
          </a:p>
          <a:p>
            <a:r>
              <a:rPr lang="en-US" sz="2400" kern="0" dirty="0" smtClean="0"/>
              <a:t>Past </a:t>
            </a:r>
            <a:r>
              <a:rPr lang="en-US" sz="2400" kern="0" dirty="0"/>
              <a:t>time scalability test:</a:t>
            </a:r>
          </a:p>
          <a:p>
            <a:pPr lvl="1"/>
            <a:r>
              <a:rPr lang="en-US" sz="2400" kern="0" dirty="0"/>
              <a:t>Variability influence</a:t>
            </a:r>
          </a:p>
          <a:p>
            <a:pPr lvl="1"/>
            <a:r>
              <a:rPr lang="en-US" sz="2400" kern="0" dirty="0"/>
              <a:t>Good scalability of </a:t>
            </a:r>
            <a:r>
              <a:rPr lang="en-US" sz="2400" kern="0" dirty="0" smtClean="0"/>
              <a:t>“counters” </a:t>
            </a:r>
            <a:r>
              <a:rPr lang="en-US" sz="2400" kern="0" dirty="0"/>
              <a:t>algorithm</a:t>
            </a:r>
            <a:endParaRPr lang="de-DE" sz="2400" kern="0" dirty="0"/>
          </a:p>
          <a:p>
            <a:endParaRPr lang="de-DE" sz="2400" kern="0" dirty="0"/>
          </a:p>
        </p:txBody>
      </p:sp>
      <p:pic>
        <p:nvPicPr>
          <p:cNvPr id="3075" name="Picture 3" descr="C:\Temp\IguanaTex_tmp_tmp.png"/>
          <p:cNvPicPr>
            <a:picLocks noChangeAspect="1" noChangeArrowheads="1"/>
          </p:cNvPicPr>
          <p:nvPr/>
        </p:nvPicPr>
        <p:blipFill rotWithShape="1">
          <a:blip r:embed="rId4">
            <a:extLst>
              <a:ext uri="{28A0092B-C50C-407E-A947-70E740481C1C}">
                <a14:useLocalDpi xmlns:a14="http://schemas.microsoft.com/office/drawing/2010/main" val="0"/>
              </a:ext>
            </a:extLst>
          </a:blip>
          <a:srcRect r="15255"/>
          <a:stretch/>
        </p:blipFill>
        <p:spPr bwMode="auto">
          <a:xfrm>
            <a:off x="4096519" y="1636597"/>
            <a:ext cx="4577010" cy="1797736"/>
          </a:xfrm>
          <a:prstGeom prst="rect">
            <a:avLst/>
          </a:prstGeom>
          <a:solidFill>
            <a:schemeClr val="bg1">
              <a:lumMod val="95000"/>
              <a:alpha val="76000"/>
            </a:schemeClr>
          </a:solidFill>
          <a:ln>
            <a:solidFill>
              <a:schemeClr val="tx2"/>
            </a:solidFill>
          </a:ln>
        </p:spPr>
      </p:pic>
      <p:sp>
        <p:nvSpPr>
          <p:cNvPr id="2" name="Oval 1"/>
          <p:cNvSpPr/>
          <p:nvPr/>
        </p:nvSpPr>
        <p:spPr bwMode="auto">
          <a:xfrm>
            <a:off x="2843808" y="5377412"/>
            <a:ext cx="648072" cy="32403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noFill/>
              <a:effectLst/>
              <a:latin typeface="Arial" pitchFamily="-65" charset="0"/>
              <a:ea typeface="ＭＳ Ｐゴシック" pitchFamily="-65" charset="-128"/>
              <a:cs typeface="ＭＳ Ｐゴシック" pitchFamily="-65" charset="-128"/>
            </a:endParaRPr>
          </a:p>
        </p:txBody>
      </p:sp>
      <p:sp>
        <p:nvSpPr>
          <p:cNvPr id="8" name="Oval 7"/>
          <p:cNvSpPr/>
          <p:nvPr/>
        </p:nvSpPr>
        <p:spPr bwMode="auto">
          <a:xfrm>
            <a:off x="2833005" y="5920167"/>
            <a:ext cx="648072" cy="32403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noFill/>
              <a:effectLst/>
              <a:latin typeface="Arial" pitchFamily="-65" charset="0"/>
              <a:ea typeface="ＭＳ Ｐゴシック" pitchFamily="-65" charset="-128"/>
              <a:cs typeface="ＭＳ Ｐゴシック" pitchFamily="-65" charset="-128"/>
            </a:endParaRPr>
          </a:p>
        </p:txBody>
      </p:sp>
      <p:sp>
        <p:nvSpPr>
          <p:cNvPr id="11" name="Oval 10"/>
          <p:cNvSpPr/>
          <p:nvPr/>
        </p:nvSpPr>
        <p:spPr bwMode="auto">
          <a:xfrm>
            <a:off x="6779865" y="5920074"/>
            <a:ext cx="648072" cy="32403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noFill/>
              <a:effectLst/>
              <a:latin typeface="Arial" pitchFamily="-65" charset="0"/>
              <a:ea typeface="ＭＳ Ｐゴシック" pitchFamily="-65" charset="-128"/>
              <a:cs typeface="ＭＳ Ｐゴシック" pitchFamily="-65" charset="-128"/>
            </a:endParaRPr>
          </a:p>
        </p:txBody>
      </p:sp>
      <p:sp>
        <p:nvSpPr>
          <p:cNvPr id="13" name="Oval 12"/>
          <p:cNvSpPr/>
          <p:nvPr/>
        </p:nvSpPr>
        <p:spPr bwMode="auto">
          <a:xfrm>
            <a:off x="6975798" y="2705463"/>
            <a:ext cx="1412626" cy="601901"/>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no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82484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fade">
                                      <p:cBhvr>
                                        <p:cTn id="18" dur="500"/>
                                        <p:tgtEl>
                                          <p:spTgt spid="6">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500"/>
                                        <p:tgtEl>
                                          <p:spTgt spid="6">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 presetClass="exit" presetSubtype="0" fill="hold" grpId="1" nodeType="withEffect">
                                  <p:stCondLst>
                                    <p:cond delay="0"/>
                                  </p:stCondLst>
                                  <p:childTnLst>
                                    <p:set>
                                      <p:cBhvr>
                                        <p:cTn id="3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animBg="1"/>
      <p:bldP spid="11"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C:\Temp\IguanaTex_tmp_tmp.png"/>
          <p:cNvPicPr>
            <a:picLocks noChangeAspect="1" noChangeArrowheads="1"/>
          </p:cNvPicPr>
          <p:nvPr/>
        </p:nvPicPr>
        <p:blipFill rotWithShape="1">
          <a:blip r:embed="rId3">
            <a:extLst>
              <a:ext uri="{28A0092B-C50C-407E-A947-70E740481C1C}">
                <a14:useLocalDpi xmlns:a14="http://schemas.microsoft.com/office/drawing/2010/main" val="0"/>
              </a:ext>
            </a:extLst>
          </a:blip>
          <a:srcRect b="20865"/>
          <a:stretch/>
        </p:blipFill>
        <p:spPr bwMode="auto">
          <a:xfrm>
            <a:off x="539552" y="3501008"/>
            <a:ext cx="7992888" cy="25062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0226" y="898516"/>
            <a:ext cx="8077200" cy="701675"/>
          </a:xfrm>
        </p:spPr>
        <p:txBody>
          <a:bodyPr/>
          <a:lstStyle/>
          <a:p>
            <a:r>
              <a:rPr lang="en-US" dirty="0"/>
              <a:t>Evaluation</a:t>
            </a:r>
          </a:p>
        </p:txBody>
      </p:sp>
      <p:sp>
        <p:nvSpPr>
          <p:cNvPr id="3" name="Content Placeholder 2"/>
          <p:cNvSpPr>
            <a:spLocks noGrp="1"/>
          </p:cNvSpPr>
          <p:nvPr>
            <p:ph idx="1"/>
          </p:nvPr>
        </p:nvSpPr>
        <p:spPr>
          <a:xfrm>
            <a:off x="530226" y="1442072"/>
            <a:ext cx="8077200" cy="2490984"/>
          </a:xfrm>
        </p:spPr>
        <p:txBody>
          <a:bodyPr/>
          <a:lstStyle/>
          <a:p>
            <a:pPr>
              <a:lnSpc>
                <a:spcPct val="150000"/>
              </a:lnSpc>
            </a:pPr>
            <a:r>
              <a:rPr lang="en-US" sz="2400" dirty="0"/>
              <a:t>Bounded future STL</a:t>
            </a:r>
          </a:p>
          <a:p>
            <a:pPr lvl="1">
              <a:lnSpc>
                <a:spcPct val="150000"/>
              </a:lnSpc>
            </a:pPr>
            <a:r>
              <a:rPr lang="en-US" sz="2000" dirty="0" smtClean="0"/>
              <a:t>Naive </a:t>
            </a:r>
            <a:r>
              <a:rPr lang="en-US" sz="2000" dirty="0"/>
              <a:t>approach </a:t>
            </a:r>
            <a:r>
              <a:rPr lang="en-US" sz="2000" dirty="0" smtClean="0"/>
              <a:t>vs. Counters </a:t>
            </a:r>
            <a:r>
              <a:rPr lang="en-US" sz="2000" dirty="0"/>
              <a:t>algorithm</a:t>
            </a:r>
          </a:p>
          <a:p>
            <a:pPr>
              <a:lnSpc>
                <a:spcPct val="150000"/>
              </a:lnSpc>
            </a:pPr>
            <a:r>
              <a:rPr lang="en-US" sz="2400" dirty="0"/>
              <a:t>Future can be costly</a:t>
            </a:r>
          </a:p>
          <a:p>
            <a:endParaRPr lang="en-US" dirty="0"/>
          </a:p>
        </p:txBody>
      </p:sp>
      <p:sp>
        <p:nvSpPr>
          <p:cNvPr id="4" name="Slide Number Placeholder 3"/>
          <p:cNvSpPr>
            <a:spLocks noGrp="1"/>
          </p:cNvSpPr>
          <p:nvPr>
            <p:ph type="sldNum" sz="quarter" idx="10"/>
          </p:nvPr>
        </p:nvSpPr>
        <p:spPr/>
        <p:txBody>
          <a:bodyPr/>
          <a:lstStyle/>
          <a:p>
            <a:fld id="{98B23593-1C55-4858-B7F0-C2C16FBFD308}" type="slidenum">
              <a:rPr lang="de-DE" smtClean="0"/>
              <a:pPr/>
              <a:t>26</a:t>
            </a:fld>
            <a:endParaRPr lang="de-DE" sz="1400"/>
          </a:p>
        </p:txBody>
      </p:sp>
      <p:sp>
        <p:nvSpPr>
          <p:cNvPr id="6" name="Oval 5"/>
          <p:cNvSpPr/>
          <p:nvPr/>
        </p:nvSpPr>
        <p:spPr bwMode="auto">
          <a:xfrm>
            <a:off x="3353197" y="4559605"/>
            <a:ext cx="2217390" cy="602920"/>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no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59610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grpId="1" nodeType="clickEffect">
                                  <p:stCondLst>
                                    <p:cond delay="0"/>
                                  </p:stCondLst>
                                  <p:childTnLst>
                                    <p:animMotion origin="layout" path="M -0.00365 3.7037E-6 L 0.26041 3.7037E-6 " pathEditMode="relative" rAng="0" ptsTypes="AA">
                                      <p:cBhvr>
                                        <p:cTn id="16" dur="2000" fill="hold"/>
                                        <p:tgtEl>
                                          <p:spTgt spid="6"/>
                                        </p:tgtEl>
                                        <p:attrNameLst>
                                          <p:attrName>ppt_x</p:attrName>
                                          <p:attrName>ppt_y</p:attrName>
                                        </p:attrNameLst>
                                      </p:cBhvr>
                                      <p:rCtr x="131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362" name="Inhaltsplatzhalter 2"/>
              <p:cNvSpPr>
                <a:spLocks noGrp="1"/>
              </p:cNvSpPr>
              <p:nvPr>
                <p:ph idx="1"/>
              </p:nvPr>
            </p:nvSpPr>
            <p:spPr>
              <a:xfrm>
                <a:off x="530225" y="1584325"/>
                <a:ext cx="8077200" cy="4435475"/>
              </a:xfrm>
            </p:spPr>
            <p:txBody>
              <a:bodyPr/>
              <a:lstStyle/>
              <a:p>
                <a:pPr>
                  <a:spcBef>
                    <a:spcPts val="1200"/>
                  </a:spcBef>
                  <a:spcAft>
                    <a:spcPts val="600"/>
                  </a:spcAft>
                </a:pPr>
                <a:r>
                  <a:rPr lang="en-US" dirty="0" smtClean="0"/>
                  <a:t>Signal Temporal Logic (STL) syntax:</a:t>
                </a:r>
                <a:endParaRPr lang="en-US" i="1" dirty="0"/>
              </a:p>
              <a:p>
                <a:pPr lvl="1">
                  <a:spcBef>
                    <a:spcPts val="1200"/>
                  </a:spcBef>
                  <a:spcAft>
                    <a:spcPts val="600"/>
                  </a:spcAft>
                </a:pPr>
                <a14:m>
                  <m:oMath xmlns:m="http://schemas.openxmlformats.org/officeDocument/2006/math">
                    <m:r>
                      <a:rPr lang="en-US" b="0" i="1" smtClean="0">
                        <a:solidFill>
                          <a:schemeClr val="tx2"/>
                        </a:solidFill>
                        <a:latin typeface="Cambria Math"/>
                      </a:rPr>
                      <m:t> </m:t>
                    </m:r>
                  </m:oMath>
                </a14:m>
                <a:endParaRPr lang="de-DE" dirty="0">
                  <a:solidFill>
                    <a:schemeClr val="tx2"/>
                  </a:solidFill>
                </a:endParaRPr>
              </a:p>
              <a:p>
                <a:pPr lvl="1">
                  <a:spcBef>
                    <a:spcPts val="1200"/>
                  </a:spcBef>
                  <a:spcAft>
                    <a:spcPts val="600"/>
                  </a:spcAft>
                </a:pPr>
                <a14:m>
                  <m:oMath xmlns:m="http://schemas.openxmlformats.org/officeDocument/2006/math">
                    <m:r>
                      <a:rPr lang="en-US" b="0" i="1" smtClean="0">
                        <a:solidFill>
                          <a:schemeClr val="tx2"/>
                        </a:solidFill>
                        <a:latin typeface="Cambria Math"/>
                      </a:rPr>
                      <m:t> </m:t>
                    </m:r>
                  </m:oMath>
                </a14:m>
                <a:endParaRPr lang="en-US" b="0" dirty="0" smtClean="0">
                  <a:solidFill>
                    <a:schemeClr val="tx2"/>
                  </a:solidFill>
                </a:endParaRPr>
              </a:p>
              <a:p>
                <a:pPr>
                  <a:spcBef>
                    <a:spcPts val="1200"/>
                  </a:spcBef>
                  <a:spcAft>
                    <a:spcPts val="600"/>
                  </a:spcAft>
                </a:pPr>
                <a:r>
                  <a:rPr lang="en-US" dirty="0"/>
                  <a:t>Eventually (      ) and Always (      )</a:t>
                </a:r>
              </a:p>
              <a:p>
                <a:pPr>
                  <a:spcBef>
                    <a:spcPts val="1200"/>
                  </a:spcBef>
                  <a:spcAft>
                    <a:spcPts val="600"/>
                  </a:spcAft>
                </a:pPr>
                <a:r>
                  <a:rPr lang="en-US" dirty="0"/>
                  <a:t>Once (      ) and Historically (      )</a:t>
                </a:r>
              </a:p>
              <a:p>
                <a:pPr>
                  <a:spcBef>
                    <a:spcPts val="1200"/>
                  </a:spcBef>
                  <a:spcAft>
                    <a:spcPts val="600"/>
                  </a:spcAft>
                </a:pPr>
                <a:r>
                  <a:rPr lang="en-US" dirty="0"/>
                  <a:t>Start (      ) and End (      )</a:t>
                </a:r>
              </a:p>
              <a:p>
                <a:pPr>
                  <a:spcBef>
                    <a:spcPts val="1200"/>
                  </a:spcBef>
                  <a:spcAft>
                    <a:spcPts val="600"/>
                  </a:spcAft>
                </a:pPr>
                <a:r>
                  <a:rPr lang="en-US" dirty="0"/>
                  <a:t>Next (      ) and Previous (      )</a:t>
                </a:r>
              </a:p>
              <a:p>
                <a:pPr marL="365760" lvl="1" indent="-256032">
                  <a:spcBef>
                    <a:spcPts val="1200"/>
                  </a:spcBef>
                  <a:spcAft>
                    <a:spcPts val="600"/>
                  </a:spcAft>
                  <a:buSzPct val="68000"/>
                  <a:buFont typeface="Wingdings 3"/>
                  <a:buChar char=""/>
                </a:pPr>
                <a:endParaRPr lang="de-DE" b="1" dirty="0"/>
              </a:p>
            </p:txBody>
          </p:sp>
        </mc:Choice>
        <mc:Fallback xmlns="">
          <p:sp>
            <p:nvSpPr>
              <p:cNvPr id="15362" name="Inhaltsplatzhalter 2"/>
              <p:cNvSpPr>
                <a:spLocks noGrp="1" noRot="1" noChangeAspect="1" noMove="1" noResize="1" noEditPoints="1" noAdjustHandles="1" noChangeArrowheads="1" noChangeShapeType="1" noTextEdit="1"/>
              </p:cNvSpPr>
              <p:nvPr>
                <p:ph idx="1"/>
              </p:nvPr>
            </p:nvSpPr>
            <p:spPr>
              <a:xfrm>
                <a:off x="530225" y="1584325"/>
                <a:ext cx="8077200" cy="4435475"/>
              </a:xfrm>
              <a:blipFill rotWithShape="1">
                <a:blip r:embed="rId4"/>
                <a:stretch>
                  <a:fillRect l="-2189" t="-2198"/>
                </a:stretch>
              </a:blipFill>
            </p:spPr>
            <p:txBody>
              <a:bodyPr/>
              <a:lstStyle/>
              <a:p>
                <a:r>
                  <a:rPr lang="en-US">
                    <a:noFill/>
                  </a:rPr>
                  <a:t> </a:t>
                </a:r>
              </a:p>
            </p:txBody>
          </p:sp>
        </mc:Fallback>
      </mc:AlternateContent>
      <p:pic>
        <p:nvPicPr>
          <p:cNvPr id="10" name="Picture 4 2 1" descr="C:\Temp\IguanaTex_tmp_tmp.png"/>
          <p:cNvPicPr>
            <a:picLocks noChangeAspect="1" noChangeArrowheads="1"/>
          </p:cNvPicPr>
          <p:nvPr/>
        </p:nvPicPr>
        <p:blipFill rotWithShape="1">
          <a:blip r:embed="rId5">
            <a:extLst>
              <a:ext uri="{28A0092B-C50C-407E-A947-70E740481C1C}">
                <a14:useLocalDpi xmlns:a14="http://schemas.microsoft.com/office/drawing/2010/main" val="0"/>
              </a:ext>
            </a:extLst>
          </a:blip>
          <a:srcRect l="83723" t="33218" r="11184" b="34148"/>
          <a:stretch/>
        </p:blipFill>
        <p:spPr bwMode="auto">
          <a:xfrm>
            <a:off x="1683982" y="4012050"/>
            <a:ext cx="374073" cy="3847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1" descr="C:\Temp\IguanaTex_tmp_tmp.png"/>
          <p:cNvPicPr>
            <a:picLocks noChangeAspect="1" noChangeArrowheads="1"/>
          </p:cNvPicPr>
          <p:nvPr/>
        </p:nvPicPr>
        <p:blipFill rotWithShape="1">
          <a:blip r:embed="rId6">
            <a:extLst>
              <a:ext uri="{28A0092B-C50C-407E-A947-70E740481C1C}">
                <a14:useLocalDpi xmlns:a14="http://schemas.microsoft.com/office/drawing/2010/main" val="0"/>
              </a:ext>
            </a:extLst>
          </a:blip>
          <a:srcRect l="48824" r="46333" b="50000"/>
          <a:stretch/>
        </p:blipFill>
        <p:spPr bwMode="auto">
          <a:xfrm>
            <a:off x="2296368" y="3404788"/>
            <a:ext cx="393167" cy="401260"/>
          </a:xfrm>
          <a:prstGeom prst="rect">
            <a:avLst/>
          </a:prstGeom>
          <a:noFill/>
          <a:extLst>
            <a:ext uri="{909E8E84-426E-40DD-AFC4-6F175D3DCCD1}">
              <a14:hiddenFill xmlns:a14="http://schemas.microsoft.com/office/drawing/2010/main">
                <a:solidFill>
                  <a:srgbClr val="FFFFFF"/>
                </a:solidFill>
              </a14:hiddenFill>
            </a:ext>
          </a:extLst>
        </p:spPr>
      </p:pic>
      <p:sp>
        <p:nvSpPr>
          <p:cNvPr id="15361" name="Titel 1"/>
          <p:cNvSpPr>
            <a:spLocks noGrp="1"/>
          </p:cNvSpPr>
          <p:nvPr>
            <p:ph type="title"/>
          </p:nvPr>
        </p:nvSpPr>
        <p:spPr>
          <a:xfrm>
            <a:off x="530225" y="900113"/>
            <a:ext cx="8077200" cy="701675"/>
          </a:xfrm>
        </p:spPr>
        <p:txBody>
          <a:bodyPr/>
          <a:lstStyle/>
          <a:p>
            <a:r>
              <a:rPr lang="en-US" dirty="0"/>
              <a:t>Assertion Language</a:t>
            </a:r>
            <a:endParaRPr lang="de-DE" dirty="0" smtClean="0"/>
          </a:p>
        </p:txBody>
      </p:sp>
      <p:sp>
        <p:nvSpPr>
          <p:cNvPr id="1536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666369"/>
                </a:solidFill>
                <a:latin typeface="Arial" pitchFamily="34" charset="0"/>
                <a:ea typeface="ＭＳ Ｐゴシック" pitchFamily="34" charset="-128"/>
              </a:defRPr>
            </a:lvl1pPr>
            <a:lvl2pPr marL="742950" indent="-285750">
              <a:defRPr sz="1000">
                <a:solidFill>
                  <a:srgbClr val="666369"/>
                </a:solidFill>
                <a:latin typeface="Arial" pitchFamily="34" charset="0"/>
                <a:ea typeface="ＭＳ Ｐゴシック" pitchFamily="34" charset="-128"/>
              </a:defRPr>
            </a:lvl2pPr>
            <a:lvl3pPr marL="1143000" indent="-228600">
              <a:defRPr sz="1000">
                <a:solidFill>
                  <a:srgbClr val="666369"/>
                </a:solidFill>
                <a:latin typeface="Arial" pitchFamily="34" charset="0"/>
                <a:ea typeface="ＭＳ Ｐゴシック" pitchFamily="34" charset="-128"/>
              </a:defRPr>
            </a:lvl3pPr>
            <a:lvl4pPr marL="1600200" indent="-228600">
              <a:defRPr sz="1000">
                <a:solidFill>
                  <a:srgbClr val="666369"/>
                </a:solidFill>
                <a:latin typeface="Arial" pitchFamily="34" charset="0"/>
                <a:ea typeface="ＭＳ Ｐゴシック" pitchFamily="34" charset="-128"/>
              </a:defRPr>
            </a:lvl4pPr>
            <a:lvl5pPr marL="2057400" indent="-228600">
              <a:defRPr sz="1000">
                <a:solidFill>
                  <a:srgbClr val="666369"/>
                </a:solidFill>
                <a:latin typeface="Arial" pitchFamily="34" charset="0"/>
                <a:ea typeface="ＭＳ Ｐゴシック" pitchFamily="34" charset="-128"/>
              </a:defRPr>
            </a:lvl5pPr>
            <a:lvl6pPr marL="25146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6pPr>
            <a:lvl7pPr marL="29718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7pPr>
            <a:lvl8pPr marL="34290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8pPr>
            <a:lvl9pPr marL="38862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9pPr>
          </a:lstStyle>
          <a:p>
            <a:fld id="{1A20ACDB-4750-40F1-BF25-D2BDE339E9CF}" type="slidenum">
              <a:rPr lang="de-DE" sz="900">
                <a:solidFill>
                  <a:schemeClr val="accent2"/>
                </a:solidFill>
              </a:rPr>
              <a:pPr/>
              <a:t>27</a:t>
            </a:fld>
            <a:endParaRPr lang="de-DE" sz="900" dirty="0">
              <a:solidFill>
                <a:schemeClr val="accent2"/>
              </a:solidFill>
            </a:endParaRPr>
          </a:p>
        </p:txBody>
      </p:sp>
      <p:pic>
        <p:nvPicPr>
          <p:cNvPr id="5124" name="Picture 4 1" descr="C:\Temp\IguanaTex_tmp_tmp.png"/>
          <p:cNvPicPr>
            <a:picLocks noChangeAspect="1" noChangeArrowheads="1"/>
          </p:cNvPicPr>
          <p:nvPr/>
        </p:nvPicPr>
        <p:blipFill rotWithShape="1">
          <a:blip r:embed="rId7">
            <a:extLst>
              <a:ext uri="{28A0092B-C50C-407E-A947-70E740481C1C}">
                <a14:useLocalDpi xmlns:a14="http://schemas.microsoft.com/office/drawing/2010/main" val="0"/>
              </a:ext>
            </a:extLst>
          </a:blip>
          <a:srcRect l="18161" t="41328" r="13301" b="23346"/>
          <a:stretch/>
        </p:blipFill>
        <p:spPr bwMode="auto">
          <a:xfrm>
            <a:off x="1197478" y="2097087"/>
            <a:ext cx="6477000" cy="4773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3" descr="C:\Temp\IguanaTex_tmp_tmp.png"/>
          <p:cNvPicPr>
            <a:picLocks noChangeAspect="1" noChangeArrowheads="1"/>
          </p:cNvPicPr>
          <p:nvPr/>
        </p:nvPicPr>
        <p:blipFill rotWithShape="1">
          <a:blip r:embed="rId7">
            <a:extLst>
              <a:ext uri="{28A0092B-C50C-407E-A947-70E740481C1C}">
                <a14:useLocalDpi xmlns:a14="http://schemas.microsoft.com/office/drawing/2010/main" val="0"/>
              </a:ext>
            </a:extLst>
          </a:blip>
          <a:srcRect l="18161" t="76262" r="13301" b="-1"/>
          <a:stretch/>
        </p:blipFill>
        <p:spPr bwMode="auto">
          <a:xfrm>
            <a:off x="1197478" y="2767479"/>
            <a:ext cx="6477000" cy="3208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2" descr="C:\Temp\IguanaTex_tmp_tmp.png"/>
          <p:cNvPicPr>
            <a:picLocks noChangeAspect="1" noChangeArrowheads="1"/>
          </p:cNvPicPr>
          <p:nvPr/>
        </p:nvPicPr>
        <p:blipFill rotWithShape="1">
          <a:blip r:embed="rId6">
            <a:extLst>
              <a:ext uri="{28A0092B-C50C-407E-A947-70E740481C1C}">
                <a14:useLocalDpi xmlns:a14="http://schemas.microsoft.com/office/drawing/2010/main" val="0"/>
              </a:ext>
            </a:extLst>
          </a:blip>
          <a:srcRect l="5528" r="90404" b="50000"/>
          <a:stretch/>
        </p:blipFill>
        <p:spPr bwMode="auto">
          <a:xfrm>
            <a:off x="4439571" y="3415567"/>
            <a:ext cx="326400" cy="3965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2 2" descr="C:\Temp\IguanaTex_tmp_tmp.png"/>
          <p:cNvPicPr>
            <a:picLocks noChangeAspect="1" noChangeArrowheads="1"/>
          </p:cNvPicPr>
          <p:nvPr/>
        </p:nvPicPr>
        <p:blipFill rotWithShape="1">
          <a:blip r:embed="rId5">
            <a:extLst>
              <a:ext uri="{28A0092B-C50C-407E-A947-70E740481C1C}">
                <a14:useLocalDpi xmlns:a14="http://schemas.microsoft.com/office/drawing/2010/main" val="0"/>
              </a:ext>
            </a:extLst>
          </a:blip>
          <a:srcRect l="30750" t="33218" r="64944" b="34148"/>
          <a:stretch/>
        </p:blipFill>
        <p:spPr bwMode="auto">
          <a:xfrm>
            <a:off x="4315601" y="4011011"/>
            <a:ext cx="316311" cy="3847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4 1" descr="C:\Temp\IguanaTex_tmp_tmp.png"/>
          <p:cNvPicPr>
            <a:picLocks noChangeAspect="1" noChangeArrowheads="1"/>
          </p:cNvPicPr>
          <p:nvPr/>
        </p:nvPicPr>
        <p:blipFill rotWithShape="1">
          <a:blip r:embed="rId8">
            <a:extLst>
              <a:ext uri="{28A0092B-C50C-407E-A947-70E740481C1C}">
                <a14:useLocalDpi xmlns:a14="http://schemas.microsoft.com/office/drawing/2010/main" val="0"/>
              </a:ext>
            </a:extLst>
          </a:blip>
          <a:srcRect l="21556" t="50000" r="74197"/>
          <a:stretch/>
        </p:blipFill>
        <p:spPr bwMode="auto">
          <a:xfrm>
            <a:off x="1665878" y="4564747"/>
            <a:ext cx="324196" cy="4447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4 2" descr="C:\Temp\IguanaTex_tmp_tmp.png"/>
          <p:cNvPicPr>
            <a:picLocks noChangeAspect="1" noChangeArrowheads="1"/>
          </p:cNvPicPr>
          <p:nvPr/>
        </p:nvPicPr>
        <p:blipFill rotWithShape="1">
          <a:blip r:embed="rId8">
            <a:extLst>
              <a:ext uri="{28A0092B-C50C-407E-A947-70E740481C1C}">
                <a14:useLocalDpi xmlns:a14="http://schemas.microsoft.com/office/drawing/2010/main" val="0"/>
              </a:ext>
            </a:extLst>
          </a:blip>
          <a:srcRect l="21556" t="50000" r="74197"/>
          <a:stretch/>
        </p:blipFill>
        <p:spPr bwMode="auto">
          <a:xfrm rot="10800000">
            <a:off x="3371332" y="4499738"/>
            <a:ext cx="324196" cy="4447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2 3" descr="C:\Temp\IguanaTex_tmp_tmp.png"/>
          <p:cNvPicPr>
            <a:picLocks noChangeAspect="1" noChangeArrowheads="1"/>
          </p:cNvPicPr>
          <p:nvPr/>
        </p:nvPicPr>
        <p:blipFill rotWithShape="1">
          <a:blip r:embed="rId5">
            <a:extLst>
              <a:ext uri="{28A0092B-C50C-407E-A947-70E740481C1C}">
                <a14:useLocalDpi xmlns:a14="http://schemas.microsoft.com/office/drawing/2010/main" val="0"/>
              </a:ext>
            </a:extLst>
          </a:blip>
          <a:srcRect l="56664" t="33218" r="38469" b="37834"/>
          <a:stretch/>
        </p:blipFill>
        <p:spPr bwMode="auto">
          <a:xfrm>
            <a:off x="3910263" y="5177409"/>
            <a:ext cx="395854" cy="3779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3923929" y="3331063"/>
            <a:ext cx="9525" cy="9525"/>
          </a:xfrm>
          <a:prstGeom prst="rect">
            <a:avLst/>
          </a:prstGeom>
        </p:spPr>
      </p:pic>
      <p:pic>
        <p:nvPicPr>
          <p:cNvPr id="2051" name="Picture 3" descr="C:\Temp\IguanaTex_tmp_tmp.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2965" y="5197636"/>
            <a:ext cx="318739" cy="31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87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animEffect transition="in" filter="fade">
                                      <p:cBhvr>
                                        <p:cTn id="7" dur="500"/>
                                        <p:tgtEl>
                                          <p:spTgt spid="1536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362">
                                            <p:txEl>
                                              <p:pRg st="2" end="2"/>
                                            </p:txEl>
                                          </p:spTgt>
                                        </p:tgtEl>
                                        <p:attrNameLst>
                                          <p:attrName>style.visibility</p:attrName>
                                        </p:attrNameLst>
                                      </p:cBhvr>
                                      <p:to>
                                        <p:strVal val="visible"/>
                                      </p:to>
                                    </p:set>
                                    <p:animEffect transition="in" filter="fade">
                                      <p:cBhvr>
                                        <p:cTn id="10" dur="500"/>
                                        <p:tgtEl>
                                          <p:spTgt spid="1536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500"/>
                                        <p:tgtEl>
                                          <p:spTgt spid="5124"/>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362">
                                            <p:txEl>
                                              <p:pRg st="3" end="3"/>
                                            </p:txEl>
                                          </p:spTgt>
                                        </p:tgtEl>
                                        <p:attrNameLst>
                                          <p:attrName>style.visibility</p:attrName>
                                        </p:attrNameLst>
                                      </p:cBhvr>
                                      <p:to>
                                        <p:strVal val="visible"/>
                                      </p:to>
                                    </p:set>
                                    <p:animEffect transition="in" filter="fade">
                                      <p:cBhvr>
                                        <p:cTn id="21" dur="500"/>
                                        <p:tgtEl>
                                          <p:spTgt spid="15362">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5362">
                                            <p:txEl>
                                              <p:pRg st="4" end="4"/>
                                            </p:txEl>
                                          </p:spTgt>
                                        </p:tgtEl>
                                        <p:attrNameLst>
                                          <p:attrName>style.visibility</p:attrName>
                                        </p:attrNameLst>
                                      </p:cBhvr>
                                      <p:to>
                                        <p:strVal val="visible"/>
                                      </p:to>
                                    </p:set>
                                    <p:animEffect transition="in" filter="fade">
                                      <p:cBhvr>
                                        <p:cTn id="24" dur="500"/>
                                        <p:tgtEl>
                                          <p:spTgt spid="15362">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5362">
                                            <p:txEl>
                                              <p:pRg st="5" end="5"/>
                                            </p:txEl>
                                          </p:spTgt>
                                        </p:tgtEl>
                                        <p:attrNameLst>
                                          <p:attrName>style.visibility</p:attrName>
                                        </p:attrNameLst>
                                      </p:cBhvr>
                                      <p:to>
                                        <p:strVal val="visible"/>
                                      </p:to>
                                    </p:set>
                                    <p:animEffect transition="in" filter="fade">
                                      <p:cBhvr>
                                        <p:cTn id="27" dur="500"/>
                                        <p:tgtEl>
                                          <p:spTgt spid="15362">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5362">
                                            <p:txEl>
                                              <p:pRg st="6" end="6"/>
                                            </p:txEl>
                                          </p:spTgt>
                                        </p:tgtEl>
                                        <p:attrNameLst>
                                          <p:attrName>style.visibility</p:attrName>
                                        </p:attrNameLst>
                                      </p:cBhvr>
                                      <p:to>
                                        <p:strVal val="visible"/>
                                      </p:to>
                                    </p:set>
                                    <p:animEffect transition="in" filter="fade">
                                      <p:cBhvr>
                                        <p:cTn id="30" dur="500"/>
                                        <p:tgtEl>
                                          <p:spTgt spid="15362">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nodeType="withEffect">
                                  <p:stCondLst>
                                    <p:cond delay="0"/>
                                  </p:stCondLst>
                                  <p:childTnLst>
                                    <p:set>
                                      <p:cBhvr>
                                        <p:cTn id="47" dur="1" fill="hold">
                                          <p:stCondLst>
                                            <p:cond delay="0"/>
                                          </p:stCondLst>
                                        </p:cTn>
                                        <p:tgtEl>
                                          <p:spTgt spid="2051"/>
                                        </p:tgtEl>
                                        <p:attrNameLst>
                                          <p:attrName>style.visibility</p:attrName>
                                        </p:attrNameLst>
                                      </p:cBhvr>
                                      <p:to>
                                        <p:strVal val="visible"/>
                                      </p:to>
                                    </p:set>
                                    <p:animEffect transition="in" filter="fade">
                                      <p:cBhvr>
                                        <p:cTn id="48" dur="500"/>
                                        <p:tgtEl>
                                          <p:spTgt spid="2051"/>
                                        </p:tgtEl>
                                      </p:cBhvr>
                                    </p:animEffect>
                                  </p:childTnLst>
                                </p:cTn>
                              </p:par>
                              <p:par>
                                <p:cTn id="49" presetID="10"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6" y="701749"/>
            <a:ext cx="8077200" cy="701675"/>
          </a:xfrm>
        </p:spPr>
        <p:txBody>
          <a:bodyPr/>
          <a:lstStyle/>
          <a:p>
            <a:r>
              <a:rPr lang="en-US" dirty="0" smtClean="0"/>
              <a:t>Qualitative STL Monitoring on FPGA</a:t>
            </a:r>
            <a:endParaRPr lang="en-US" dirty="0"/>
          </a:p>
        </p:txBody>
      </p:sp>
      <p:sp>
        <p:nvSpPr>
          <p:cNvPr id="4" name="Slide Number Placeholder 3"/>
          <p:cNvSpPr>
            <a:spLocks noGrp="1"/>
          </p:cNvSpPr>
          <p:nvPr>
            <p:ph type="sldNum" sz="quarter" idx="10"/>
          </p:nvPr>
        </p:nvSpPr>
        <p:spPr/>
        <p:txBody>
          <a:bodyPr/>
          <a:lstStyle/>
          <a:p>
            <a:fld id="{98B23593-1C55-4858-B7F0-C2C16FBFD308}" type="slidenum">
              <a:rPr lang="de-DE" smtClean="0"/>
              <a:pPr/>
              <a:t>3</a:t>
            </a:fld>
            <a:endParaRPr lang="de-DE" sz="1800" dirty="0"/>
          </a:p>
        </p:txBody>
      </p:sp>
      <p:pic>
        <p:nvPicPr>
          <p:cNvPr id="6" name="Picture 2" descr="C:\AVM\Alpine Verification Meeting\screenshots\CAM01634.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628800"/>
            <a:ext cx="6433794"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97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title"/>
          </p:nvPr>
        </p:nvSpPr>
        <p:spPr>
          <a:xfrm>
            <a:off x="530225" y="702136"/>
            <a:ext cx="8077200" cy="701675"/>
          </a:xfrm>
        </p:spPr>
        <p:txBody>
          <a:bodyPr/>
          <a:lstStyle/>
          <a:p>
            <a:r>
              <a:rPr lang="en-US" dirty="0" smtClean="0"/>
              <a:t>Bounded Stabilization – Formalization in STL</a:t>
            </a:r>
            <a:endParaRPr lang="de-DE" dirty="0" smtClean="0"/>
          </a:p>
        </p:txBody>
      </p:sp>
      <p:sp>
        <p:nvSpPr>
          <p:cNvPr id="15362" name="Inhaltsplatzhalter 2"/>
          <p:cNvSpPr>
            <a:spLocks noGrp="1"/>
          </p:cNvSpPr>
          <p:nvPr>
            <p:ph idx="1"/>
          </p:nvPr>
        </p:nvSpPr>
        <p:spPr>
          <a:xfrm>
            <a:off x="5427012" y="2016954"/>
            <a:ext cx="3603377" cy="3217019"/>
          </a:xfrm>
        </p:spPr>
        <p:txBody>
          <a:bodyPr/>
          <a:lstStyle/>
          <a:p>
            <a:pPr marL="285750" indent="-285750">
              <a:spcBef>
                <a:spcPts val="600"/>
              </a:spcBef>
              <a:spcAft>
                <a:spcPts val="600"/>
              </a:spcAft>
            </a:pPr>
            <a:r>
              <a:rPr lang="en-US" dirty="0"/>
              <a:t>Signal must never </a:t>
            </a:r>
            <a:br>
              <a:rPr lang="en-US" dirty="0"/>
            </a:br>
            <a:r>
              <a:rPr lang="en-US" dirty="0"/>
              <a:t>exceed +/- </a:t>
            </a:r>
            <a:r>
              <a:rPr lang="en-US" dirty="0" smtClean="0"/>
              <a:t>6</a:t>
            </a:r>
            <a:endParaRPr lang="en-US" dirty="0"/>
          </a:p>
          <a:p>
            <a:pPr marL="285750" indent="-285750">
              <a:lnSpc>
                <a:spcPts val="2600"/>
              </a:lnSpc>
              <a:spcBef>
                <a:spcPts val="600"/>
              </a:spcBef>
              <a:spcAft>
                <a:spcPts val="600"/>
              </a:spcAft>
            </a:pPr>
            <a:r>
              <a:rPr lang="en-US" dirty="0"/>
              <a:t>“Bounded stabilization property: once </a:t>
            </a:r>
            <a:r>
              <a:rPr lang="en-US" i="1" dirty="0"/>
              <a:t>trigger</a:t>
            </a:r>
            <a:r>
              <a:rPr lang="en-US" dirty="0"/>
              <a:t> has risen, no later than </a:t>
            </a:r>
            <a:r>
              <a:rPr lang="en-US" dirty="0" smtClean="0"/>
              <a:t>600 TU, signal </a:t>
            </a:r>
            <a:r>
              <a:rPr lang="en-US" dirty="0"/>
              <a:t>must become stable </a:t>
            </a:r>
            <a:r>
              <a:rPr lang="en-US" dirty="0" smtClean="0"/>
              <a:t>and </a:t>
            </a:r>
            <a:r>
              <a:rPr lang="en-US" dirty="0"/>
              <a:t>remain stable </a:t>
            </a:r>
            <a:r>
              <a:rPr lang="en-US" dirty="0" smtClean="0"/>
              <a:t>for at </a:t>
            </a:r>
            <a:r>
              <a:rPr lang="en-US" dirty="0"/>
              <a:t>least 300 </a:t>
            </a:r>
            <a:r>
              <a:rPr lang="en-US" dirty="0" smtClean="0"/>
              <a:t>TU”</a:t>
            </a:r>
          </a:p>
          <a:p>
            <a:pPr>
              <a:spcAft>
                <a:spcPts val="600"/>
              </a:spcAft>
            </a:pPr>
            <a:endParaRPr lang="de-DE" sz="2000" dirty="0"/>
          </a:p>
        </p:txBody>
      </p:sp>
      <p:sp>
        <p:nvSpPr>
          <p:cNvPr id="1536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666369"/>
                </a:solidFill>
                <a:latin typeface="Arial" pitchFamily="34" charset="0"/>
                <a:ea typeface="ＭＳ Ｐゴシック" pitchFamily="34" charset="-128"/>
              </a:defRPr>
            </a:lvl1pPr>
            <a:lvl2pPr marL="742950" indent="-285750">
              <a:defRPr sz="1000">
                <a:solidFill>
                  <a:srgbClr val="666369"/>
                </a:solidFill>
                <a:latin typeface="Arial" pitchFamily="34" charset="0"/>
                <a:ea typeface="ＭＳ Ｐゴシック" pitchFamily="34" charset="-128"/>
              </a:defRPr>
            </a:lvl2pPr>
            <a:lvl3pPr marL="1143000" indent="-228600">
              <a:defRPr sz="1000">
                <a:solidFill>
                  <a:srgbClr val="666369"/>
                </a:solidFill>
                <a:latin typeface="Arial" pitchFamily="34" charset="0"/>
                <a:ea typeface="ＭＳ Ｐゴシック" pitchFamily="34" charset="-128"/>
              </a:defRPr>
            </a:lvl3pPr>
            <a:lvl4pPr marL="1600200" indent="-228600">
              <a:defRPr sz="1000">
                <a:solidFill>
                  <a:srgbClr val="666369"/>
                </a:solidFill>
                <a:latin typeface="Arial" pitchFamily="34" charset="0"/>
                <a:ea typeface="ＭＳ Ｐゴシック" pitchFamily="34" charset="-128"/>
              </a:defRPr>
            </a:lvl4pPr>
            <a:lvl5pPr marL="2057400" indent="-228600">
              <a:defRPr sz="1000">
                <a:solidFill>
                  <a:srgbClr val="666369"/>
                </a:solidFill>
                <a:latin typeface="Arial" pitchFamily="34" charset="0"/>
                <a:ea typeface="ＭＳ Ｐゴシック" pitchFamily="34" charset="-128"/>
              </a:defRPr>
            </a:lvl5pPr>
            <a:lvl6pPr marL="25146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6pPr>
            <a:lvl7pPr marL="29718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7pPr>
            <a:lvl8pPr marL="34290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8pPr>
            <a:lvl9pPr marL="38862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9pPr>
          </a:lstStyle>
          <a:p>
            <a:fld id="{1A20ACDB-4750-40F1-BF25-D2BDE339E9CF}" type="slidenum">
              <a:rPr lang="de-DE" sz="900">
                <a:solidFill>
                  <a:schemeClr val="accent2"/>
                </a:solidFill>
              </a:rPr>
              <a:pPr/>
              <a:t>4</a:t>
            </a:fld>
            <a:endParaRPr lang="de-DE" sz="900" dirty="0">
              <a:solidFill>
                <a:schemeClr val="accent2"/>
              </a:solidFill>
            </a:endParaRPr>
          </a:p>
        </p:txBody>
      </p:sp>
      <p:pic>
        <p:nvPicPr>
          <p:cNvPr id="6147" name="Picture 3" descr="C:\Temp\IguanaTex_tmp_tmp.png"/>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177651" y="6017096"/>
            <a:ext cx="8741523" cy="432048"/>
          </a:xfrm>
          <a:prstGeom prst="rect">
            <a:avLst/>
          </a:prstGeom>
          <a:noFill/>
          <a:extLst>
            <a:ext uri="{909E8E84-426E-40DD-AFC4-6F175D3DCCD1}">
              <a14:hiddenFill xmlns:a14="http://schemas.microsoft.com/office/drawing/2010/main">
                <a:solidFill>
                  <a:srgbClr val="FFFFFF"/>
                </a:solidFill>
              </a14:hiddenFill>
            </a:ext>
          </a:extLst>
        </p:spPr>
      </p:pic>
      <p:sp>
        <p:nvSpPr>
          <p:cNvPr id="11" name="Inhaltsplatzhalter 2"/>
          <p:cNvSpPr txBox="1">
            <a:spLocks/>
          </p:cNvSpPr>
          <p:nvPr/>
        </p:nvSpPr>
        <p:spPr bwMode="auto">
          <a:xfrm>
            <a:off x="395536" y="5398045"/>
            <a:ext cx="3603377" cy="77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790B1A"/>
              </a:buClr>
              <a:buFont typeface="Wingdings" pitchFamily="2" charset="2"/>
              <a:buChar char="§"/>
              <a:defRPr>
                <a:solidFill>
                  <a:schemeClr val="tx2"/>
                </a:solidFill>
                <a:latin typeface="Calibri Light" panose="020F0302020204030204"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a:solidFill>
                  <a:schemeClr val="tx2"/>
                </a:solidFill>
                <a:latin typeface="Calibri Light" panose="020F0302020204030204" pitchFamily="34" charset="0"/>
                <a:ea typeface="+mn-ea"/>
                <a:cs typeface="ＭＳ Ｐゴシック" charset="0"/>
              </a:defRPr>
            </a:lvl2pPr>
            <a:lvl3pPr marL="1143000" indent="-228600" algn="l" rtl="0" eaLnBrk="1" fontAlgn="base" hangingPunct="1">
              <a:spcBef>
                <a:spcPct val="20000"/>
              </a:spcBef>
              <a:spcAft>
                <a:spcPct val="0"/>
              </a:spcAft>
              <a:buChar char="•"/>
              <a:defRPr>
                <a:solidFill>
                  <a:schemeClr val="tx2"/>
                </a:solidFill>
                <a:latin typeface="Calibri Light" panose="020F0302020204030204" pitchFamily="34" charset="0"/>
                <a:ea typeface="Geneva" pitchFamily="-107" charset="-128"/>
                <a:cs typeface="Geneva" pitchFamily="-107" charset="-128"/>
              </a:defRPr>
            </a:lvl3pPr>
            <a:lvl4pPr marL="1600200" indent="-228600" algn="l" rtl="0" eaLnBrk="1" fontAlgn="base" hangingPunct="1">
              <a:spcBef>
                <a:spcPct val="20000"/>
              </a:spcBef>
              <a:spcAft>
                <a:spcPct val="0"/>
              </a:spcAft>
              <a:buChar char="–"/>
              <a:defRPr>
                <a:solidFill>
                  <a:schemeClr val="tx2"/>
                </a:solidFill>
                <a:latin typeface="Calibri Light" panose="020F0302020204030204" pitchFamily="34" charset="0"/>
                <a:ea typeface="Geneva" pitchFamily="-107" charset="-128"/>
              </a:defRPr>
            </a:lvl4pPr>
            <a:lvl5pPr marL="2057400" indent="-228600" algn="l" rtl="0" eaLnBrk="1" fontAlgn="base" hangingPunct="1">
              <a:spcBef>
                <a:spcPct val="20000"/>
              </a:spcBef>
              <a:spcAft>
                <a:spcPct val="0"/>
              </a:spcAft>
              <a:buChar char="»"/>
              <a:defRPr>
                <a:solidFill>
                  <a:schemeClr val="tx2"/>
                </a:solidFill>
                <a:latin typeface="Calibri Light" panose="020F0302020204030204" pitchFamily="34" charset="0"/>
                <a:ea typeface="Geneva" pitchFamily="-107" charset="-128"/>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285750" indent="-285750">
              <a:spcBef>
                <a:spcPts val="600"/>
              </a:spcBef>
              <a:spcAft>
                <a:spcPts val="600"/>
              </a:spcAft>
            </a:pPr>
            <a:r>
              <a:rPr lang="en-US" sz="2400" kern="0" dirty="0" smtClean="0"/>
              <a:t>Formalized in STL:</a:t>
            </a:r>
          </a:p>
          <a:p>
            <a:pPr>
              <a:spcAft>
                <a:spcPts val="600"/>
              </a:spcAft>
            </a:pPr>
            <a:endParaRPr lang="de-DE" sz="2000" kern="0" dirty="0"/>
          </a:p>
        </p:txBody>
      </p:sp>
      <p:grpSp>
        <p:nvGrpSpPr>
          <p:cNvPr id="5" name="Group 4"/>
          <p:cNvGrpSpPr/>
          <p:nvPr/>
        </p:nvGrpSpPr>
        <p:grpSpPr>
          <a:xfrm>
            <a:off x="359388" y="1997805"/>
            <a:ext cx="4896544" cy="3236168"/>
            <a:chOff x="208087" y="1632992"/>
            <a:chExt cx="4896544" cy="3236168"/>
          </a:xfrm>
        </p:grpSpPr>
        <p:sp>
          <p:nvSpPr>
            <p:cNvPr id="9" name="Rectangle 8"/>
            <p:cNvSpPr/>
            <p:nvPr/>
          </p:nvSpPr>
          <p:spPr bwMode="auto">
            <a:xfrm>
              <a:off x="208087" y="1632992"/>
              <a:ext cx="4896544" cy="3236168"/>
            </a:xfrm>
            <a:prstGeom prst="rect">
              <a:avLst/>
            </a:prstGeom>
            <a:solidFill>
              <a:schemeClr val="bg1">
                <a:alpha val="75000"/>
              </a:schemeClr>
            </a:solidFill>
            <a:ln w="127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7570"/>
            <a:stretch/>
          </p:blipFill>
          <p:spPr>
            <a:xfrm>
              <a:off x="318406" y="1799206"/>
              <a:ext cx="4757649" cy="3022872"/>
            </a:xfrm>
            <a:prstGeom prst="rect">
              <a:avLst/>
            </a:prstGeom>
          </p:spPr>
        </p:pic>
      </p:grpSp>
      <p:sp>
        <p:nvSpPr>
          <p:cNvPr id="10" name="Inhaltsplatzhalter 2"/>
          <p:cNvSpPr txBox="1">
            <a:spLocks/>
          </p:cNvSpPr>
          <p:nvPr/>
        </p:nvSpPr>
        <p:spPr bwMode="auto">
          <a:xfrm>
            <a:off x="329948" y="1412777"/>
            <a:ext cx="82745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790B1A"/>
              </a:buClr>
              <a:buFont typeface="Wingdings" pitchFamily="2" charset="2"/>
              <a:buChar char="§"/>
              <a:defRPr>
                <a:solidFill>
                  <a:schemeClr val="tx2"/>
                </a:solidFill>
                <a:latin typeface="Calibri Light" panose="020F0302020204030204"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a:solidFill>
                  <a:schemeClr val="tx2"/>
                </a:solidFill>
                <a:latin typeface="Calibri Light" panose="020F0302020204030204" pitchFamily="34" charset="0"/>
                <a:ea typeface="+mn-ea"/>
                <a:cs typeface="ＭＳ Ｐゴシック" charset="0"/>
              </a:defRPr>
            </a:lvl2pPr>
            <a:lvl3pPr marL="1143000" indent="-228600" algn="l" rtl="0" eaLnBrk="1" fontAlgn="base" hangingPunct="1">
              <a:spcBef>
                <a:spcPct val="20000"/>
              </a:spcBef>
              <a:spcAft>
                <a:spcPct val="0"/>
              </a:spcAft>
              <a:buChar char="•"/>
              <a:defRPr>
                <a:solidFill>
                  <a:schemeClr val="tx2"/>
                </a:solidFill>
                <a:latin typeface="Calibri Light" panose="020F0302020204030204" pitchFamily="34" charset="0"/>
                <a:ea typeface="Geneva" pitchFamily="-107" charset="-128"/>
                <a:cs typeface="Geneva" pitchFamily="-107" charset="-128"/>
              </a:defRPr>
            </a:lvl3pPr>
            <a:lvl4pPr marL="1600200" indent="-228600" algn="l" rtl="0" eaLnBrk="1" fontAlgn="base" hangingPunct="1">
              <a:spcBef>
                <a:spcPct val="20000"/>
              </a:spcBef>
              <a:spcAft>
                <a:spcPct val="0"/>
              </a:spcAft>
              <a:buChar char="–"/>
              <a:defRPr>
                <a:solidFill>
                  <a:schemeClr val="tx2"/>
                </a:solidFill>
                <a:latin typeface="Calibri Light" panose="020F0302020204030204" pitchFamily="34" charset="0"/>
                <a:ea typeface="Geneva" pitchFamily="-107" charset="-128"/>
              </a:defRPr>
            </a:lvl4pPr>
            <a:lvl5pPr marL="2057400" indent="-228600" algn="l" rtl="0" eaLnBrk="1" fontAlgn="base" hangingPunct="1">
              <a:spcBef>
                <a:spcPct val="20000"/>
              </a:spcBef>
              <a:spcAft>
                <a:spcPct val="0"/>
              </a:spcAft>
              <a:buChar char="»"/>
              <a:defRPr>
                <a:solidFill>
                  <a:schemeClr val="tx2"/>
                </a:solidFill>
                <a:latin typeface="Calibri Light" panose="020F0302020204030204" pitchFamily="34" charset="0"/>
                <a:ea typeface="Geneva" pitchFamily="-107" charset="-128"/>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285750" indent="-285750">
              <a:spcBef>
                <a:spcPts val="600"/>
              </a:spcBef>
              <a:spcAft>
                <a:spcPts val="600"/>
              </a:spcAft>
            </a:pPr>
            <a:r>
              <a:rPr lang="en-US" sz="2400" kern="0" dirty="0" smtClean="0"/>
              <a:t>Specifications in Signal Temporal Logic</a:t>
            </a:r>
          </a:p>
          <a:p>
            <a:pPr>
              <a:spcAft>
                <a:spcPts val="600"/>
              </a:spcAft>
            </a:pPr>
            <a:endParaRPr lang="de-DE" sz="2000" kern="0" dirty="0"/>
          </a:p>
        </p:txBody>
      </p:sp>
    </p:spTree>
    <p:extLst>
      <p:ext uri="{BB962C8B-B14F-4D97-AF65-F5344CB8AC3E}">
        <p14:creationId xmlns:p14="http://schemas.microsoft.com/office/powerpoint/2010/main" val="406459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500"/>
                                        <p:tgtEl>
                                          <p:spTgt spid="1536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2">
                                            <p:txEl>
                                              <p:pRg st="1" end="1"/>
                                            </p:txEl>
                                          </p:spTgt>
                                        </p:tgtEl>
                                        <p:attrNameLst>
                                          <p:attrName>style.visibility</p:attrName>
                                        </p:attrNameLst>
                                      </p:cBhvr>
                                      <p:to>
                                        <p:strVal val="visible"/>
                                      </p:to>
                                    </p:set>
                                    <p:animEffect transition="in" filter="fade">
                                      <p:cBhvr>
                                        <p:cTn id="10" dur="500"/>
                                        <p:tgtEl>
                                          <p:spTgt spid="1536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6147"/>
                                        </p:tgtEl>
                                        <p:attrNameLst>
                                          <p:attrName>style.visibility</p:attrName>
                                        </p:attrNameLst>
                                      </p:cBhvr>
                                      <p:to>
                                        <p:strVal val="visible"/>
                                      </p:to>
                                    </p:set>
                                    <p:animEffect transition="in" filter="fade">
                                      <p:cBhvr>
                                        <p:cTn id="24"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uiExpand="1" build="p"/>
      <p:bldP spid="11"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406" y="1813984"/>
            <a:ext cx="6516216" cy="3049123"/>
          </a:xfrm>
          <a:prstGeom prst="rect">
            <a:avLst/>
          </a:prstGeom>
        </p:spPr>
      </p:pic>
      <p:sp>
        <p:nvSpPr>
          <p:cNvPr id="10" name="Rectangle 9"/>
          <p:cNvSpPr/>
          <p:nvPr/>
        </p:nvSpPr>
        <p:spPr bwMode="auto">
          <a:xfrm>
            <a:off x="1259632" y="1556792"/>
            <a:ext cx="6990150" cy="3528392"/>
          </a:xfrm>
          <a:prstGeom prst="rect">
            <a:avLst/>
          </a:prstGeom>
          <a:solidFill>
            <a:schemeClr val="accent4">
              <a:alpha val="3000"/>
            </a:schemeClr>
          </a:solidFill>
          <a:ln w="127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endParaRPr kumimoji="0" lang="en-US" sz="1000"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 name="Title 1"/>
          <p:cNvSpPr>
            <a:spLocks noGrp="1"/>
          </p:cNvSpPr>
          <p:nvPr>
            <p:ph type="title"/>
          </p:nvPr>
        </p:nvSpPr>
        <p:spPr>
          <a:xfrm>
            <a:off x="527248" y="710386"/>
            <a:ext cx="8077200" cy="701675"/>
          </a:xfrm>
        </p:spPr>
        <p:txBody>
          <a:bodyPr/>
          <a:lstStyle/>
          <a:p>
            <a:r>
              <a:rPr lang="en-US" dirty="0" smtClean="0"/>
              <a:t>Overview</a:t>
            </a:r>
            <a:endParaRPr lang="en-US" dirty="0"/>
          </a:p>
        </p:txBody>
      </p:sp>
      <p:sp>
        <p:nvSpPr>
          <p:cNvPr id="4" name="Slide Number Placeholder 3"/>
          <p:cNvSpPr>
            <a:spLocks noGrp="1"/>
          </p:cNvSpPr>
          <p:nvPr>
            <p:ph type="sldNum" sz="quarter" idx="10"/>
          </p:nvPr>
        </p:nvSpPr>
        <p:spPr/>
        <p:txBody>
          <a:bodyPr/>
          <a:lstStyle/>
          <a:p>
            <a:fld id="{98B23593-1C55-4858-B7F0-C2C16FBFD308}" type="slidenum">
              <a:rPr lang="de-DE" smtClean="0"/>
              <a:pPr/>
              <a:t>5</a:t>
            </a:fld>
            <a:endParaRPr lang="de-DE" sz="1800"/>
          </a:p>
        </p:txBody>
      </p:sp>
      <p:sp>
        <p:nvSpPr>
          <p:cNvPr id="5" name="Date Placeholder 4"/>
          <p:cNvSpPr>
            <a:spLocks noGrp="1"/>
          </p:cNvSpPr>
          <p:nvPr>
            <p:ph type="dt" sz="half" idx="11"/>
          </p:nvPr>
        </p:nvSpPr>
        <p:spPr/>
        <p:txBody>
          <a:bodyPr/>
          <a:lstStyle/>
          <a:p>
            <a:r>
              <a:rPr lang="de-DE" sz="1800" smtClean="0"/>
              <a:t> </a:t>
            </a:r>
            <a:endParaRPr lang="de-DE" sz="1800" dirty="0"/>
          </a:p>
        </p:txBody>
      </p:sp>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32632" t="77838" r="47782"/>
          <a:stretch/>
        </p:blipFill>
        <p:spPr>
          <a:xfrm>
            <a:off x="3625419" y="3852473"/>
            <a:ext cx="1513119" cy="1005511"/>
          </a:xfrm>
          <a:prstGeom prst="rect">
            <a:avLst/>
          </a:prstGeom>
        </p:spPr>
      </p:pic>
      <p:sp>
        <p:nvSpPr>
          <p:cNvPr id="8" name="Rectangle 7"/>
          <p:cNvSpPr/>
          <p:nvPr/>
        </p:nvSpPr>
        <p:spPr>
          <a:xfrm>
            <a:off x="3787430" y="4005065"/>
            <a:ext cx="1189096" cy="646331"/>
          </a:xfrm>
          <a:prstGeom prst="rect">
            <a:avLst/>
          </a:prstGeom>
        </p:spPr>
        <p:txBody>
          <a:bodyPr wrap="square">
            <a:spAutoFit/>
          </a:bodyPr>
          <a:lstStyle/>
          <a:p>
            <a:pPr lvl="0" algn="ctr"/>
            <a:r>
              <a:rPr lang="en-US" sz="1800" b="1" kern="0" dirty="0" smtClean="0">
                <a:solidFill>
                  <a:srgbClr val="000C20"/>
                </a:solidFill>
                <a:latin typeface="Calibri Light" panose="020F0302020204030204" pitchFamily="34" charset="0"/>
                <a:ea typeface="ＭＳ Ｐゴシック"/>
              </a:rPr>
              <a:t>Code</a:t>
            </a:r>
            <a:br>
              <a:rPr lang="en-US" sz="1800" b="1" kern="0" dirty="0" smtClean="0">
                <a:solidFill>
                  <a:srgbClr val="000C20"/>
                </a:solidFill>
                <a:latin typeface="Calibri Light" panose="020F0302020204030204" pitchFamily="34" charset="0"/>
                <a:ea typeface="ＭＳ Ｐゴシック"/>
              </a:rPr>
            </a:br>
            <a:r>
              <a:rPr lang="en-US" sz="1800" b="1" kern="0" dirty="0" smtClean="0">
                <a:solidFill>
                  <a:srgbClr val="000C20"/>
                </a:solidFill>
                <a:latin typeface="Calibri Light" panose="020F0302020204030204" pitchFamily="34" charset="0"/>
                <a:ea typeface="ＭＳ Ｐゴシック"/>
              </a:rPr>
              <a:t>generator</a:t>
            </a:r>
            <a:endParaRPr lang="en-US" sz="800" b="1" dirty="0">
              <a:latin typeface="Arial" pitchFamily="-65" charset="0"/>
              <a:ea typeface="ＭＳ Ｐゴシック" pitchFamily="-65" charset="-128"/>
              <a:cs typeface="ＭＳ Ｐゴシック" pitchFamily="-65" charset="-128"/>
            </a:endParaRPr>
          </a:p>
        </p:txBody>
      </p:sp>
      <p:sp>
        <p:nvSpPr>
          <p:cNvPr id="12" name="Content Placeholder 2"/>
          <p:cNvSpPr txBox="1">
            <a:spLocks/>
          </p:cNvSpPr>
          <p:nvPr/>
        </p:nvSpPr>
        <p:spPr bwMode="auto">
          <a:xfrm>
            <a:off x="530226" y="5301208"/>
            <a:ext cx="8077200" cy="155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790B1A"/>
              </a:buClr>
              <a:buFont typeface="Wingdings" pitchFamily="2" charset="2"/>
              <a:buChar char="§"/>
              <a:defRPr sz="2400">
                <a:solidFill>
                  <a:schemeClr val="tx2"/>
                </a:solidFill>
                <a:latin typeface="Calibri Light" panose="020F0302020204030204"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sz="2400">
                <a:solidFill>
                  <a:schemeClr val="tx2"/>
                </a:solidFill>
                <a:latin typeface="Calibri Light" panose="020F0302020204030204" pitchFamily="34" charset="0"/>
                <a:ea typeface="+mn-ea"/>
                <a:cs typeface="ＭＳ Ｐゴシック" charset="0"/>
              </a:defRPr>
            </a:lvl2pPr>
            <a:lvl3pPr marL="11430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cs typeface="Geneva" pitchFamily="-107" charset="-128"/>
              </a:defRPr>
            </a:lvl3pPr>
            <a:lvl4pPr marL="16002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defRPr>
            </a:lvl4pPr>
            <a:lvl5pPr marL="20574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r>
              <a:rPr lang="en-US" sz="2000" kern="0" dirty="0" smtClean="0"/>
              <a:t>Challenges:</a:t>
            </a:r>
          </a:p>
          <a:p>
            <a:pPr lvl="1"/>
            <a:r>
              <a:rPr lang="en-US" sz="2000" kern="0" dirty="0" smtClean="0"/>
              <a:t>Specification refers to past, present and future</a:t>
            </a:r>
          </a:p>
          <a:p>
            <a:pPr lvl="1"/>
            <a:r>
              <a:rPr lang="en-US" sz="2000" kern="0" dirty="0" smtClean="0"/>
              <a:t>Runtime monitoring with limited computation and space resources</a:t>
            </a:r>
            <a:endParaRPr lang="en-US" sz="2000" kern="0" dirty="0"/>
          </a:p>
        </p:txBody>
      </p:sp>
    </p:spTree>
    <p:extLst>
      <p:ext uri="{BB962C8B-B14F-4D97-AF65-F5344CB8AC3E}">
        <p14:creationId xmlns:p14="http://schemas.microsoft.com/office/powerpoint/2010/main" val="52770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
          <p:cNvSpPr txBox="1">
            <a:spLocks/>
          </p:cNvSpPr>
          <p:nvPr/>
        </p:nvSpPr>
        <p:spPr bwMode="auto">
          <a:xfrm>
            <a:off x="497280" y="1464196"/>
            <a:ext cx="8077200" cy="160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790B1A"/>
              </a:buClr>
              <a:buFont typeface="Wingdings" pitchFamily="2" charset="2"/>
              <a:buChar char="§"/>
              <a:defRPr sz="2400">
                <a:solidFill>
                  <a:schemeClr val="tx2"/>
                </a:solidFill>
                <a:latin typeface="Calibri Light" panose="020F0302020204030204"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sz="2400">
                <a:solidFill>
                  <a:schemeClr val="tx2"/>
                </a:solidFill>
                <a:latin typeface="Calibri Light" panose="020F0302020204030204" pitchFamily="34" charset="0"/>
                <a:ea typeface="+mn-ea"/>
                <a:cs typeface="ＭＳ Ｐゴシック" charset="0"/>
              </a:defRPr>
            </a:lvl2pPr>
            <a:lvl3pPr marL="11430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cs typeface="Geneva" pitchFamily="-107" charset="-128"/>
              </a:defRPr>
            </a:lvl3pPr>
            <a:lvl4pPr marL="16002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defRPr>
            </a:lvl4pPr>
            <a:lvl5pPr marL="20574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a:lnSpc>
                <a:spcPct val="150000"/>
              </a:lnSpc>
            </a:pPr>
            <a:endParaRPr lang="en-US" kern="0" dirty="0" smtClean="0"/>
          </a:p>
          <a:p>
            <a:pPr>
              <a:lnSpc>
                <a:spcPct val="150000"/>
              </a:lnSpc>
            </a:pPr>
            <a:r>
              <a:rPr lang="en-US" kern="0" dirty="0" smtClean="0"/>
              <a:t> </a:t>
            </a:r>
          </a:p>
        </p:txBody>
      </p:sp>
      <p:pic>
        <p:nvPicPr>
          <p:cNvPr id="18" name="Picture 17"/>
          <p:cNvPicPr>
            <a:picLocks noChangeAspect="1"/>
          </p:cNvPicPr>
          <p:nvPr/>
        </p:nvPicPr>
        <p:blipFill rotWithShape="1">
          <a:blip r:embed="rId9">
            <a:extLst>
              <a:ext uri="{28A0092B-C50C-407E-A947-70E740481C1C}">
                <a14:useLocalDpi xmlns:a14="http://schemas.microsoft.com/office/drawing/2010/main" val="0"/>
              </a:ext>
            </a:extLst>
          </a:blip>
          <a:srcRect t="72784" r="59333" b="10644"/>
          <a:stretch/>
        </p:blipFill>
        <p:spPr>
          <a:xfrm>
            <a:off x="1549671" y="3629460"/>
            <a:ext cx="5417131" cy="1151717"/>
          </a:xfrm>
          <a:prstGeom prst="rect">
            <a:avLst/>
          </a:prstGeom>
        </p:spPr>
      </p:pic>
      <p:pic>
        <p:nvPicPr>
          <p:cNvPr id="24" name="Picture 23"/>
          <p:cNvPicPr>
            <a:picLocks noChangeAspect="1"/>
          </p:cNvPicPr>
          <p:nvPr/>
        </p:nvPicPr>
        <p:blipFill rotWithShape="1">
          <a:blip r:embed="rId10">
            <a:extLst>
              <a:ext uri="{28A0092B-C50C-407E-A947-70E740481C1C}">
                <a14:useLocalDpi xmlns:a14="http://schemas.microsoft.com/office/drawing/2010/main" val="0"/>
              </a:ext>
            </a:extLst>
          </a:blip>
          <a:srcRect t="89351" r="59839"/>
          <a:stretch/>
        </p:blipFill>
        <p:spPr>
          <a:xfrm>
            <a:off x="1549671" y="3774769"/>
            <a:ext cx="5347697" cy="756653"/>
          </a:xfrm>
          <a:prstGeom prst="rect">
            <a:avLst/>
          </a:prstGeom>
        </p:spPr>
      </p:pic>
      <p:sp>
        <p:nvSpPr>
          <p:cNvPr id="15361" name="Titel 1"/>
          <p:cNvSpPr>
            <a:spLocks noGrp="1"/>
          </p:cNvSpPr>
          <p:nvPr>
            <p:ph type="title"/>
          </p:nvPr>
        </p:nvSpPr>
        <p:spPr>
          <a:xfrm>
            <a:off x="530225" y="706068"/>
            <a:ext cx="8077200" cy="637886"/>
          </a:xfrm>
        </p:spPr>
        <p:txBody>
          <a:bodyPr/>
          <a:lstStyle/>
          <a:p>
            <a:r>
              <a:rPr lang="en-US" dirty="0"/>
              <a:t>From Bounded Future to Past</a:t>
            </a:r>
            <a:endParaRPr lang="de-DE" dirty="0" smtClean="0"/>
          </a:p>
        </p:txBody>
      </p:sp>
      <p:sp>
        <p:nvSpPr>
          <p:cNvPr id="1536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666369"/>
                </a:solidFill>
                <a:latin typeface="Arial" pitchFamily="34" charset="0"/>
                <a:ea typeface="ＭＳ Ｐゴシック" pitchFamily="34" charset="-128"/>
              </a:defRPr>
            </a:lvl1pPr>
            <a:lvl2pPr marL="742950" indent="-285750">
              <a:defRPr sz="1000">
                <a:solidFill>
                  <a:srgbClr val="666369"/>
                </a:solidFill>
                <a:latin typeface="Arial" pitchFamily="34" charset="0"/>
                <a:ea typeface="ＭＳ Ｐゴシック" pitchFamily="34" charset="-128"/>
              </a:defRPr>
            </a:lvl2pPr>
            <a:lvl3pPr marL="1143000" indent="-228600">
              <a:defRPr sz="1000">
                <a:solidFill>
                  <a:srgbClr val="666369"/>
                </a:solidFill>
                <a:latin typeface="Arial" pitchFamily="34" charset="0"/>
                <a:ea typeface="ＭＳ Ｐゴシック" pitchFamily="34" charset="-128"/>
              </a:defRPr>
            </a:lvl3pPr>
            <a:lvl4pPr marL="1600200" indent="-228600">
              <a:defRPr sz="1000">
                <a:solidFill>
                  <a:srgbClr val="666369"/>
                </a:solidFill>
                <a:latin typeface="Arial" pitchFamily="34" charset="0"/>
                <a:ea typeface="ＭＳ Ｐゴシック" pitchFamily="34" charset="-128"/>
              </a:defRPr>
            </a:lvl4pPr>
            <a:lvl5pPr marL="2057400" indent="-228600">
              <a:defRPr sz="1000">
                <a:solidFill>
                  <a:srgbClr val="666369"/>
                </a:solidFill>
                <a:latin typeface="Arial" pitchFamily="34" charset="0"/>
                <a:ea typeface="ＭＳ Ｐゴシック" pitchFamily="34" charset="-128"/>
              </a:defRPr>
            </a:lvl5pPr>
            <a:lvl6pPr marL="25146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6pPr>
            <a:lvl7pPr marL="29718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7pPr>
            <a:lvl8pPr marL="34290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8pPr>
            <a:lvl9pPr marL="38862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9pPr>
          </a:lstStyle>
          <a:p>
            <a:fld id="{1A20ACDB-4750-40F1-BF25-D2BDE339E9CF}" type="slidenum">
              <a:rPr lang="de-DE" sz="900">
                <a:solidFill>
                  <a:schemeClr val="accent2"/>
                </a:solidFill>
              </a:rPr>
              <a:pPr/>
              <a:t>6</a:t>
            </a:fld>
            <a:endParaRPr lang="de-DE" sz="900" dirty="0">
              <a:solidFill>
                <a:schemeClr val="accent2"/>
              </a:solidFill>
            </a:endParaRPr>
          </a:p>
        </p:txBody>
      </p:sp>
      <p:pic>
        <p:nvPicPr>
          <p:cNvPr id="3" name="Picture 2"/>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852296" y="2132856"/>
            <a:ext cx="6582966" cy="474773"/>
          </a:xfrm>
          <a:prstGeom prst="rect">
            <a:avLst/>
          </a:prstGeom>
        </p:spPr>
      </p:pic>
      <p:pic>
        <p:nvPicPr>
          <p:cNvPr id="19" name="Picture 18"/>
          <p:cNvPicPr>
            <a:picLocks noChangeAspect="1"/>
          </p:cNvPicPr>
          <p:nvPr>
            <p:custDataLst>
              <p:tags r:id="rId2"/>
            </p:custDataLst>
          </p:nvPr>
        </p:nvPicPr>
        <p:blipFill rotWithShape="1">
          <a:blip r:embed="rId12">
            <a:extLst>
              <a:ext uri="{28A0092B-C50C-407E-A947-70E740481C1C}">
                <a14:useLocalDpi xmlns:a14="http://schemas.microsoft.com/office/drawing/2010/main" val="0"/>
              </a:ext>
            </a:extLst>
          </a:blip>
          <a:srcRect l="66044" r="22178" b="65708"/>
          <a:stretch/>
        </p:blipFill>
        <p:spPr>
          <a:xfrm>
            <a:off x="4492849" y="3313994"/>
            <a:ext cx="382399" cy="463979"/>
          </a:xfrm>
          <a:prstGeom prst="rect">
            <a:avLst/>
          </a:prstGeom>
        </p:spPr>
      </p:pic>
      <p:pic>
        <p:nvPicPr>
          <p:cNvPr id="20" name="Picture 19"/>
          <p:cNvPicPr>
            <a:picLocks noChangeAspect="1"/>
          </p:cNvPicPr>
          <p:nvPr>
            <p:custDataLst>
              <p:tags r:id="rId3"/>
            </p:custDataLst>
          </p:nvPr>
        </p:nvPicPr>
        <p:blipFill rotWithShape="1">
          <a:blip r:embed="rId12">
            <a:extLst>
              <a:ext uri="{28A0092B-C50C-407E-A947-70E740481C1C}">
                <a14:useLocalDpi xmlns:a14="http://schemas.microsoft.com/office/drawing/2010/main" val="0"/>
              </a:ext>
            </a:extLst>
          </a:blip>
          <a:srcRect l="55380" t="73292" r="13743"/>
          <a:stretch/>
        </p:blipFill>
        <p:spPr>
          <a:xfrm>
            <a:off x="6266816" y="4611802"/>
            <a:ext cx="939744" cy="338748"/>
          </a:xfrm>
          <a:prstGeom prst="rect">
            <a:avLst/>
          </a:prstGeom>
        </p:spPr>
      </p:pic>
      <p:pic>
        <p:nvPicPr>
          <p:cNvPr id="21" name="Picture 20"/>
          <p:cNvPicPr>
            <a:picLocks noChangeAspect="1"/>
          </p:cNvPicPr>
          <p:nvPr>
            <p:custDataLst>
              <p:tags r:id="rId4"/>
            </p:custDataLst>
          </p:nvPr>
        </p:nvPicPr>
        <p:blipFill rotWithShape="1">
          <a:blip r:embed="rId12">
            <a:extLst>
              <a:ext uri="{28A0092B-C50C-407E-A947-70E740481C1C}">
                <a14:useLocalDpi xmlns:a14="http://schemas.microsoft.com/office/drawing/2010/main" val="0"/>
              </a:ext>
            </a:extLst>
          </a:blip>
          <a:srcRect l="-1513" t="72593" r="89586" b="-1769"/>
          <a:stretch/>
        </p:blipFill>
        <p:spPr>
          <a:xfrm>
            <a:off x="4423208" y="4595587"/>
            <a:ext cx="367368" cy="374484"/>
          </a:xfrm>
          <a:prstGeom prst="rect">
            <a:avLst/>
          </a:prstGeom>
        </p:spPr>
      </p:pic>
      <p:pic>
        <p:nvPicPr>
          <p:cNvPr id="22" name="Picture 21"/>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1497259" y="4657330"/>
            <a:ext cx="156624" cy="253261"/>
          </a:xfrm>
          <a:prstGeom prst="rect">
            <a:avLst/>
          </a:prstGeom>
        </p:spPr>
      </p:pic>
      <p:pic>
        <p:nvPicPr>
          <p:cNvPr id="14" name="Picture 13"/>
          <p:cNvPicPr>
            <a:picLocks noChangeAspect="1"/>
          </p:cNvPicPr>
          <p:nvPr>
            <p:custDataLst>
              <p:tags r:id="rId6"/>
            </p:custDataLst>
          </p:nvPr>
        </p:nvPicPr>
        <p:blipFill rotWithShape="1">
          <a:blip r:embed="rId14">
            <a:extLst>
              <a:ext uri="{28A0092B-C50C-407E-A947-70E740481C1C}">
                <a14:useLocalDpi xmlns:a14="http://schemas.microsoft.com/office/drawing/2010/main" val="0"/>
              </a:ext>
            </a:extLst>
          </a:blip>
          <a:srcRect l="95266"/>
          <a:stretch/>
        </p:blipFill>
        <p:spPr>
          <a:xfrm>
            <a:off x="6515706" y="3264057"/>
            <a:ext cx="302943" cy="459487"/>
          </a:xfrm>
          <a:prstGeom prst="rect">
            <a:avLst/>
          </a:prstGeom>
        </p:spPr>
      </p:pic>
      <p:sp>
        <p:nvSpPr>
          <p:cNvPr id="13" name="Inhaltsplatzhalter 2"/>
          <p:cNvSpPr>
            <a:spLocks noGrp="1"/>
          </p:cNvSpPr>
          <p:nvPr>
            <p:ph idx="1"/>
          </p:nvPr>
        </p:nvSpPr>
        <p:spPr>
          <a:xfrm>
            <a:off x="467544" y="5517232"/>
            <a:ext cx="8077200" cy="836563"/>
          </a:xfrm>
        </p:spPr>
        <p:txBody>
          <a:bodyPr/>
          <a:lstStyle/>
          <a:p>
            <a:r>
              <a:rPr lang="en-US" sz="2000" dirty="0">
                <a:solidFill>
                  <a:srgbClr val="000C20"/>
                </a:solidFill>
              </a:rPr>
              <a:t>More </a:t>
            </a:r>
            <a:r>
              <a:rPr lang="en-US" sz="2000" dirty="0" smtClean="0">
                <a:solidFill>
                  <a:srgbClr val="000C20"/>
                </a:solidFill>
              </a:rPr>
              <a:t>details can be found in: </a:t>
            </a:r>
          </a:p>
          <a:p>
            <a:pPr lvl="1"/>
            <a:r>
              <a:rPr lang="en-US" sz="2000" dirty="0" smtClean="0">
                <a:solidFill>
                  <a:srgbClr val="000C20"/>
                </a:solidFill>
              </a:rPr>
              <a:t>“From Signal </a:t>
            </a:r>
            <a:r>
              <a:rPr lang="en-US" sz="2000" dirty="0">
                <a:solidFill>
                  <a:srgbClr val="000C20"/>
                </a:solidFill>
              </a:rPr>
              <a:t>T</a:t>
            </a:r>
            <a:r>
              <a:rPr lang="en-US" sz="2000" dirty="0" smtClean="0">
                <a:solidFill>
                  <a:srgbClr val="000C20"/>
                </a:solidFill>
              </a:rPr>
              <a:t>emporal Logic to FPGA Monitors” – MEMOCODE 2015</a:t>
            </a:r>
            <a:endParaRPr lang="en-US" sz="2000" dirty="0" smtClean="0"/>
          </a:p>
        </p:txBody>
      </p:sp>
    </p:spTree>
    <p:extLst>
      <p:ext uri="{BB962C8B-B14F-4D97-AF65-F5344CB8AC3E}">
        <p14:creationId xmlns:p14="http://schemas.microsoft.com/office/powerpoint/2010/main" val="8452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xit" presetSubtype="0" fill="hold" nodeType="withEffect">
                                  <p:stCondLst>
                                    <p:cond delay="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500"/>
                                        <p:tgtEl>
                                          <p:spTgt spid="13">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xEl>
                                              <p:pRg st="1" end="1"/>
                                            </p:txEl>
                                          </p:spTgt>
                                        </p:tgtEl>
                                        <p:attrNameLst>
                                          <p:attrName>style.visibility</p:attrName>
                                        </p:attrNameLst>
                                      </p:cBhvr>
                                      <p:to>
                                        <p:strVal val="visible"/>
                                      </p:to>
                                    </p:set>
                                    <p:animEffect transition="in" filter="fade">
                                      <p:cBhvr>
                                        <p:cTn id="36"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223" y="701333"/>
            <a:ext cx="8077200" cy="701675"/>
          </a:xfrm>
        </p:spPr>
        <p:txBody>
          <a:bodyPr/>
          <a:lstStyle/>
          <a:p>
            <a:r>
              <a:rPr lang="en-US" dirty="0" smtClean="0"/>
              <a:t>Reducing memory consumption</a:t>
            </a:r>
            <a:endParaRPr lang="en-US" dirty="0"/>
          </a:p>
        </p:txBody>
      </p:sp>
      <p:sp>
        <p:nvSpPr>
          <p:cNvPr id="4" name="Slide Number Placeholder 3"/>
          <p:cNvSpPr>
            <a:spLocks noGrp="1"/>
          </p:cNvSpPr>
          <p:nvPr>
            <p:ph type="sldNum" sz="quarter" idx="10"/>
          </p:nvPr>
        </p:nvSpPr>
        <p:spPr>
          <a:xfrm>
            <a:off x="7067897" y="6405356"/>
            <a:ext cx="1574460" cy="401694"/>
          </a:xfrm>
        </p:spPr>
        <p:txBody>
          <a:bodyPr/>
          <a:lstStyle/>
          <a:p>
            <a:fld id="{98B23593-1C55-4858-B7F0-C2C16FBFD308}" type="slidenum">
              <a:rPr lang="de-DE" smtClean="0"/>
              <a:pPr/>
              <a:t>7</a:t>
            </a:fld>
            <a:endParaRPr lang="de-DE" sz="1400" dirty="0"/>
          </a:p>
        </p:txBody>
      </p:sp>
      <p:grpSp>
        <p:nvGrpSpPr>
          <p:cNvPr id="7" name="Group 6"/>
          <p:cNvGrpSpPr/>
          <p:nvPr/>
        </p:nvGrpSpPr>
        <p:grpSpPr>
          <a:xfrm>
            <a:off x="899592" y="2780928"/>
            <a:ext cx="5888397" cy="3095855"/>
            <a:chOff x="2987824" y="3140968"/>
            <a:chExt cx="4808277" cy="2519791"/>
          </a:xfrm>
        </p:grpSpPr>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87824" y="3456064"/>
              <a:ext cx="4808277" cy="1944216"/>
            </a:xfrm>
            <a:prstGeom prst="rect">
              <a:avLst/>
            </a:prstGeom>
          </p:spPr>
        </p:pic>
        <p:pic>
          <p:nvPicPr>
            <p:cNvPr id="24" name="Picture 23"/>
            <p:cNvPicPr>
              <a:picLocks noChangeAspect="1"/>
            </p:cNvPicPr>
            <p:nvPr>
              <p:custDataLst>
                <p:tags r:id="rId1"/>
              </p:custDataLst>
            </p:nvPr>
          </p:nvPicPr>
          <p:blipFill rotWithShape="1">
            <a:blip r:embed="rId10">
              <a:extLst>
                <a:ext uri="{28A0092B-C50C-407E-A947-70E740481C1C}">
                  <a14:useLocalDpi xmlns:a14="http://schemas.microsoft.com/office/drawing/2010/main" val="0"/>
                </a:ext>
              </a:extLst>
            </a:blip>
            <a:srcRect r="84891"/>
            <a:stretch/>
          </p:blipFill>
          <p:spPr>
            <a:xfrm>
              <a:off x="3485227" y="3169246"/>
              <a:ext cx="853800" cy="259434"/>
            </a:xfrm>
            <a:prstGeom prst="rect">
              <a:avLst/>
            </a:prstGeom>
          </p:spPr>
        </p:pic>
        <p:pic>
          <p:nvPicPr>
            <p:cNvPr id="25" name="Picture 24"/>
            <p:cNvPicPr>
              <a:picLocks noChangeAspect="1"/>
            </p:cNvPicPr>
            <p:nvPr>
              <p:custDataLst>
                <p:tags r:id="rId2"/>
              </p:custDataLst>
            </p:nvPr>
          </p:nvPicPr>
          <p:blipFill rotWithShape="1">
            <a:blip r:embed="rId10">
              <a:extLst>
                <a:ext uri="{28A0092B-C50C-407E-A947-70E740481C1C}">
                  <a14:useLocalDpi xmlns:a14="http://schemas.microsoft.com/office/drawing/2010/main" val="0"/>
                </a:ext>
              </a:extLst>
            </a:blip>
            <a:srcRect l="16058" r="67883"/>
            <a:stretch/>
          </p:blipFill>
          <p:spPr>
            <a:xfrm>
              <a:off x="4853451" y="3140968"/>
              <a:ext cx="907421" cy="259434"/>
            </a:xfrm>
            <a:prstGeom prst="rect">
              <a:avLst/>
            </a:prstGeom>
          </p:spPr>
        </p:pic>
        <p:pic>
          <p:nvPicPr>
            <p:cNvPr id="26" name="Picture 25"/>
            <p:cNvPicPr>
              <a:picLocks noChangeAspect="1"/>
            </p:cNvPicPr>
            <p:nvPr>
              <p:custDataLst>
                <p:tags r:id="rId3"/>
              </p:custDataLst>
            </p:nvPr>
          </p:nvPicPr>
          <p:blipFill rotWithShape="1">
            <a:blip r:embed="rId10">
              <a:extLst>
                <a:ext uri="{28A0092B-C50C-407E-A947-70E740481C1C}">
                  <a14:useLocalDpi xmlns:a14="http://schemas.microsoft.com/office/drawing/2010/main" val="0"/>
                </a:ext>
              </a:extLst>
            </a:blip>
            <a:srcRect l="33374" r="50000"/>
            <a:stretch/>
          </p:blipFill>
          <p:spPr>
            <a:xfrm>
              <a:off x="6352528" y="3140968"/>
              <a:ext cx="939517" cy="259434"/>
            </a:xfrm>
            <a:prstGeom prst="rect">
              <a:avLst/>
            </a:prstGeom>
          </p:spPr>
        </p:pic>
        <p:pic>
          <p:nvPicPr>
            <p:cNvPr id="27" name="Picture 26"/>
            <p:cNvPicPr>
              <a:picLocks noChangeAspect="1"/>
            </p:cNvPicPr>
            <p:nvPr>
              <p:custDataLst>
                <p:tags r:id="rId4"/>
              </p:custDataLst>
            </p:nvPr>
          </p:nvPicPr>
          <p:blipFill rotWithShape="1">
            <a:blip r:embed="rId10">
              <a:extLst>
                <a:ext uri="{28A0092B-C50C-407E-A947-70E740481C1C}">
                  <a14:useLocalDpi xmlns:a14="http://schemas.microsoft.com/office/drawing/2010/main" val="0"/>
                </a:ext>
              </a:extLst>
            </a:blip>
            <a:srcRect l="50000" r="33952"/>
            <a:stretch/>
          </p:blipFill>
          <p:spPr>
            <a:xfrm>
              <a:off x="3740876" y="5401325"/>
              <a:ext cx="906822" cy="259434"/>
            </a:xfrm>
            <a:prstGeom prst="rect">
              <a:avLst/>
            </a:prstGeom>
          </p:spPr>
        </p:pic>
        <p:pic>
          <p:nvPicPr>
            <p:cNvPr id="28" name="Picture 27"/>
            <p:cNvPicPr>
              <a:picLocks noChangeAspect="1"/>
            </p:cNvPicPr>
            <p:nvPr>
              <p:custDataLst>
                <p:tags r:id="rId5"/>
              </p:custDataLst>
            </p:nvPr>
          </p:nvPicPr>
          <p:blipFill rotWithShape="1">
            <a:blip r:embed="rId10">
              <a:extLst>
                <a:ext uri="{28A0092B-C50C-407E-A947-70E740481C1C}">
                  <a14:useLocalDpi xmlns:a14="http://schemas.microsoft.com/office/drawing/2010/main" val="0"/>
                </a:ext>
              </a:extLst>
            </a:blip>
            <a:srcRect l="66946" r="16610"/>
            <a:stretch/>
          </p:blipFill>
          <p:spPr>
            <a:xfrm>
              <a:off x="5238942" y="5401325"/>
              <a:ext cx="929217" cy="259434"/>
            </a:xfrm>
            <a:prstGeom prst="rect">
              <a:avLst/>
            </a:prstGeom>
          </p:spPr>
        </p:pic>
        <p:pic>
          <p:nvPicPr>
            <p:cNvPr id="29" name="Picture 28"/>
            <p:cNvPicPr>
              <a:picLocks noChangeAspect="1"/>
            </p:cNvPicPr>
            <p:nvPr>
              <p:custDataLst>
                <p:tags r:id="rId6"/>
              </p:custDataLst>
            </p:nvPr>
          </p:nvPicPr>
          <p:blipFill rotWithShape="1">
            <a:blip r:embed="rId10">
              <a:extLst>
                <a:ext uri="{28A0092B-C50C-407E-A947-70E740481C1C}">
                  <a14:useLocalDpi xmlns:a14="http://schemas.microsoft.com/office/drawing/2010/main" val="0"/>
                </a:ext>
              </a:extLst>
            </a:blip>
            <a:srcRect l="84647"/>
            <a:stretch/>
          </p:blipFill>
          <p:spPr>
            <a:xfrm>
              <a:off x="6757354" y="5400280"/>
              <a:ext cx="867557" cy="259434"/>
            </a:xfrm>
            <a:prstGeom prst="rect">
              <a:avLst/>
            </a:prstGeom>
          </p:spPr>
        </p:pic>
      </p:grpSp>
      <p:sp>
        <p:nvSpPr>
          <p:cNvPr id="31" name="Content Placeholder 2"/>
          <p:cNvSpPr txBox="1">
            <a:spLocks/>
          </p:cNvSpPr>
          <p:nvPr/>
        </p:nvSpPr>
        <p:spPr bwMode="auto">
          <a:xfrm>
            <a:off x="535403" y="1619158"/>
            <a:ext cx="8077200" cy="152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790B1A"/>
              </a:buClr>
              <a:buFont typeface="Wingdings" pitchFamily="2" charset="2"/>
              <a:buChar char="§"/>
              <a:defRPr sz="2400">
                <a:solidFill>
                  <a:schemeClr val="tx2"/>
                </a:solidFill>
                <a:latin typeface="Calibri Light" panose="020F0302020204030204"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sz="2400">
                <a:solidFill>
                  <a:schemeClr val="tx2"/>
                </a:solidFill>
                <a:latin typeface="Calibri Light" panose="020F0302020204030204" pitchFamily="34" charset="0"/>
                <a:ea typeface="+mn-ea"/>
                <a:cs typeface="ＭＳ Ｐゴシック" charset="0"/>
              </a:defRPr>
            </a:lvl2pPr>
            <a:lvl3pPr marL="11430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cs typeface="Geneva" pitchFamily="-107" charset="-128"/>
              </a:defRPr>
            </a:lvl3pPr>
            <a:lvl4pPr marL="16002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defRPr>
            </a:lvl4pPr>
            <a:lvl5pPr marL="2057400" indent="-228600" algn="l" rtl="0" eaLnBrk="1" fontAlgn="base" hangingPunct="1">
              <a:spcBef>
                <a:spcPct val="20000"/>
              </a:spcBef>
              <a:spcAft>
                <a:spcPct val="0"/>
              </a:spcAft>
              <a:buChar char="»"/>
              <a:defRPr sz="2400">
                <a:solidFill>
                  <a:schemeClr val="tx2"/>
                </a:solidFill>
                <a:latin typeface="Calibri Light" panose="020F0302020204030204" pitchFamily="34" charset="0"/>
                <a:ea typeface="Geneva" pitchFamily="-107" charset="-128"/>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r>
              <a:rPr lang="en-US" kern="0" dirty="0" smtClean="0"/>
              <a:t>Low variability signals</a:t>
            </a:r>
          </a:p>
          <a:p>
            <a:r>
              <a:rPr lang="en-US" kern="0" dirty="0" smtClean="0"/>
              <a:t>Memory savings by buffering with counters</a:t>
            </a:r>
          </a:p>
        </p:txBody>
      </p:sp>
    </p:spTree>
    <p:extLst>
      <p:ext uri="{BB962C8B-B14F-4D97-AF65-F5344CB8AC3E}">
        <p14:creationId xmlns:p14="http://schemas.microsoft.com/office/powerpoint/2010/main" val="191719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title"/>
          </p:nvPr>
        </p:nvSpPr>
        <p:spPr>
          <a:xfrm>
            <a:off x="539278" y="692696"/>
            <a:ext cx="8077200" cy="701675"/>
          </a:xfrm>
        </p:spPr>
        <p:txBody>
          <a:bodyPr/>
          <a:lstStyle/>
          <a:p>
            <a:r>
              <a:rPr lang="en-US" dirty="0"/>
              <a:t>AMS Case Study: Stabilization</a:t>
            </a:r>
            <a:endParaRPr lang="de-DE" dirty="0" smtClean="0"/>
          </a:p>
        </p:txBody>
      </p:sp>
      <p:sp>
        <p:nvSpPr>
          <p:cNvPr id="15363" name="Foliennummernplatzhalter 3"/>
          <p:cNvSpPr>
            <a:spLocks noGrp="1"/>
          </p:cNvSpPr>
          <p:nvPr>
            <p:ph type="sldNum" sz="quarter" idx="10"/>
          </p:nvPr>
        </p:nvSpPr>
        <p:spPr>
          <a:xfrm>
            <a:off x="6498531" y="6056635"/>
            <a:ext cx="1824037" cy="441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666369"/>
                </a:solidFill>
                <a:latin typeface="Arial" pitchFamily="34" charset="0"/>
                <a:ea typeface="ＭＳ Ｐゴシック" pitchFamily="34" charset="-128"/>
              </a:defRPr>
            </a:lvl1pPr>
            <a:lvl2pPr marL="742950" indent="-285750">
              <a:defRPr sz="1000">
                <a:solidFill>
                  <a:srgbClr val="666369"/>
                </a:solidFill>
                <a:latin typeface="Arial" pitchFamily="34" charset="0"/>
                <a:ea typeface="ＭＳ Ｐゴシック" pitchFamily="34" charset="-128"/>
              </a:defRPr>
            </a:lvl2pPr>
            <a:lvl3pPr marL="1143000" indent="-228600">
              <a:defRPr sz="1000">
                <a:solidFill>
                  <a:srgbClr val="666369"/>
                </a:solidFill>
                <a:latin typeface="Arial" pitchFamily="34" charset="0"/>
                <a:ea typeface="ＭＳ Ｐゴシック" pitchFamily="34" charset="-128"/>
              </a:defRPr>
            </a:lvl3pPr>
            <a:lvl4pPr marL="1600200" indent="-228600">
              <a:defRPr sz="1000">
                <a:solidFill>
                  <a:srgbClr val="666369"/>
                </a:solidFill>
                <a:latin typeface="Arial" pitchFamily="34" charset="0"/>
                <a:ea typeface="ＭＳ Ｐゴシック" pitchFamily="34" charset="-128"/>
              </a:defRPr>
            </a:lvl4pPr>
            <a:lvl5pPr marL="2057400" indent="-228600">
              <a:defRPr sz="1000">
                <a:solidFill>
                  <a:srgbClr val="666369"/>
                </a:solidFill>
                <a:latin typeface="Arial" pitchFamily="34" charset="0"/>
                <a:ea typeface="ＭＳ Ｐゴシック" pitchFamily="34" charset="-128"/>
              </a:defRPr>
            </a:lvl5pPr>
            <a:lvl6pPr marL="25146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6pPr>
            <a:lvl7pPr marL="29718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7pPr>
            <a:lvl8pPr marL="34290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8pPr>
            <a:lvl9pPr marL="3886200" indent="-228600" algn="r" eaLnBrk="0" fontAlgn="base" hangingPunct="0">
              <a:spcBef>
                <a:spcPct val="0"/>
              </a:spcBef>
              <a:spcAft>
                <a:spcPct val="0"/>
              </a:spcAft>
              <a:defRPr sz="1000">
                <a:solidFill>
                  <a:srgbClr val="666369"/>
                </a:solidFill>
                <a:latin typeface="Arial" pitchFamily="34" charset="0"/>
                <a:ea typeface="ＭＳ Ｐゴシック" pitchFamily="34" charset="-128"/>
              </a:defRPr>
            </a:lvl9pPr>
          </a:lstStyle>
          <a:p>
            <a:fld id="{1A20ACDB-4750-40F1-BF25-D2BDE339E9CF}" type="slidenum">
              <a:rPr lang="de-DE" sz="900">
                <a:solidFill>
                  <a:schemeClr val="accent2"/>
                </a:solidFill>
              </a:rPr>
              <a:pPr/>
              <a:t>8</a:t>
            </a:fld>
            <a:endParaRPr lang="de-DE" sz="900" dirty="0">
              <a:solidFill>
                <a:schemeClr val="accent2"/>
              </a:solidFill>
            </a:endParaRPr>
          </a:p>
        </p:txBody>
      </p:sp>
      <p:grpSp>
        <p:nvGrpSpPr>
          <p:cNvPr id="4" name="Group 3"/>
          <p:cNvGrpSpPr/>
          <p:nvPr/>
        </p:nvGrpSpPr>
        <p:grpSpPr>
          <a:xfrm>
            <a:off x="467544" y="1512243"/>
            <a:ext cx="7920880" cy="4004989"/>
            <a:chOff x="467544" y="1617420"/>
            <a:chExt cx="8424936" cy="4259852"/>
          </a:xfrm>
        </p:grpSpPr>
        <p:pic>
          <p:nvPicPr>
            <p:cNvPr id="8" name="Picture 2" descr="C:\HARMONIA\evaluation\stabilization\LeCroy12_rd50.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17420"/>
              <a:ext cx="6230129" cy="4259852"/>
            </a:xfrm>
            <a:prstGeom prst="rect">
              <a:avLst/>
            </a:prstGeom>
            <a:noFill/>
            <a:ln>
              <a:solidFill>
                <a:srgbClr val="3F3F3F"/>
              </a:solidFill>
            </a:ln>
            <a:extLst>
              <a:ext uri="{909E8E84-426E-40DD-AFC4-6F175D3DCCD1}">
                <a14:hiddenFill xmlns:a14="http://schemas.microsoft.com/office/drawing/2010/main">
                  <a:solidFill>
                    <a:srgbClr val="FFFFFF"/>
                  </a:solidFill>
                </a14:hiddenFill>
              </a:ext>
            </a:extLst>
          </p:spPr>
        </p:pic>
        <p:sp>
          <p:nvSpPr>
            <p:cNvPr id="6" name="Content Placeholder 1 1"/>
            <p:cNvSpPr txBox="1">
              <a:spLocks/>
            </p:cNvSpPr>
            <p:nvPr/>
          </p:nvSpPr>
          <p:spPr bwMode="auto">
            <a:xfrm>
              <a:off x="6697673" y="1617420"/>
              <a:ext cx="2194807" cy="4259852"/>
            </a:xfrm>
            <a:prstGeom prst="rect">
              <a:avLst/>
            </a:prstGeom>
            <a:solidFill>
              <a:schemeClr val="tx2">
                <a:alpha val="71000"/>
              </a:schemeClr>
            </a:solidFill>
            <a:ln>
              <a:solidFill>
                <a:srgbClr val="3F3F3F"/>
              </a:solidFill>
            </a:ln>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790B1A"/>
                </a:buClr>
                <a:buFont typeface="Wingdings" pitchFamily="2" charset="2"/>
                <a:buChar char="§"/>
                <a:defRPr>
                  <a:solidFill>
                    <a:schemeClr val="tx2"/>
                  </a:solidFill>
                  <a:latin typeface="Calibri Light" panose="020F0302020204030204"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a:solidFill>
                    <a:schemeClr val="tx2"/>
                  </a:solidFill>
                  <a:latin typeface="Calibri Light" panose="020F0302020204030204" pitchFamily="34" charset="0"/>
                  <a:ea typeface="+mn-ea"/>
                  <a:cs typeface="ＭＳ Ｐゴシック" charset="0"/>
                </a:defRPr>
              </a:lvl2pPr>
              <a:lvl3pPr marL="1143000" indent="-228600" algn="l" rtl="0" eaLnBrk="1" fontAlgn="base" hangingPunct="1">
                <a:spcBef>
                  <a:spcPct val="20000"/>
                </a:spcBef>
                <a:spcAft>
                  <a:spcPct val="0"/>
                </a:spcAft>
                <a:buChar char="•"/>
                <a:defRPr>
                  <a:solidFill>
                    <a:schemeClr val="tx2"/>
                  </a:solidFill>
                  <a:latin typeface="Calibri Light" panose="020F0302020204030204" pitchFamily="34" charset="0"/>
                  <a:ea typeface="Geneva" pitchFamily="-107" charset="-128"/>
                  <a:cs typeface="Geneva" pitchFamily="-107" charset="-128"/>
                </a:defRPr>
              </a:lvl3pPr>
              <a:lvl4pPr marL="1600200" indent="-228600" algn="l" rtl="0" eaLnBrk="1" fontAlgn="base" hangingPunct="1">
                <a:spcBef>
                  <a:spcPct val="20000"/>
                </a:spcBef>
                <a:spcAft>
                  <a:spcPct val="0"/>
                </a:spcAft>
                <a:buChar char="–"/>
                <a:defRPr>
                  <a:solidFill>
                    <a:schemeClr val="tx2"/>
                  </a:solidFill>
                  <a:latin typeface="Calibri Light" panose="020F0302020204030204" pitchFamily="34" charset="0"/>
                  <a:ea typeface="Geneva" pitchFamily="-107" charset="-128"/>
                </a:defRPr>
              </a:lvl4pPr>
              <a:lvl5pPr marL="2057400" indent="-228600" algn="l" rtl="0" eaLnBrk="1" fontAlgn="base" hangingPunct="1">
                <a:spcBef>
                  <a:spcPct val="20000"/>
                </a:spcBef>
                <a:spcAft>
                  <a:spcPct val="0"/>
                </a:spcAft>
                <a:buChar char="»"/>
                <a:defRPr>
                  <a:solidFill>
                    <a:schemeClr val="tx2"/>
                  </a:solidFill>
                  <a:latin typeface="Calibri Light" panose="020F0302020204030204" pitchFamily="34" charset="0"/>
                  <a:ea typeface="Geneva" pitchFamily="-107" charset="-128"/>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buNone/>
              </a:pPr>
              <a:endParaRPr lang="de-DE" sz="2400" kern="0" dirty="0"/>
            </a:p>
          </p:txBody>
        </p:sp>
        <p:sp>
          <p:nvSpPr>
            <p:cNvPr id="2" name="TextBox 1"/>
            <p:cNvSpPr txBox="1"/>
            <p:nvPr/>
          </p:nvSpPr>
          <p:spPr>
            <a:xfrm>
              <a:off x="6732240" y="2046039"/>
              <a:ext cx="2160240" cy="461665"/>
            </a:xfrm>
            <a:prstGeom prst="rect">
              <a:avLst/>
            </a:prstGeom>
            <a:noFill/>
          </p:spPr>
          <p:txBody>
            <a:bodyPr wrap="square" rtlCol="0">
              <a:spAutoFit/>
            </a:bodyPr>
            <a:lstStyle/>
            <a:p>
              <a:pPr algn="l"/>
              <a:r>
                <a:rPr lang="en-US" sz="2400" kern="0" dirty="0">
                  <a:solidFill>
                    <a:srgbClr val="61D6FF"/>
                  </a:solidFill>
                </a:rPr>
                <a:t> input &lt; 0.5</a:t>
              </a:r>
              <a:endParaRPr lang="en-US" dirty="0">
                <a:solidFill>
                  <a:srgbClr val="61D6FF"/>
                </a:solidFill>
              </a:endParaRPr>
            </a:p>
          </p:txBody>
        </p:sp>
        <p:sp>
          <p:nvSpPr>
            <p:cNvPr id="10" name="TextBox 9"/>
            <p:cNvSpPr txBox="1"/>
            <p:nvPr/>
          </p:nvSpPr>
          <p:spPr>
            <a:xfrm>
              <a:off x="6732240" y="2862671"/>
              <a:ext cx="2160240" cy="461665"/>
            </a:xfrm>
            <a:prstGeom prst="rect">
              <a:avLst/>
            </a:prstGeom>
            <a:noFill/>
          </p:spPr>
          <p:txBody>
            <a:bodyPr wrap="square" rtlCol="0">
              <a:spAutoFit/>
            </a:bodyPr>
            <a:lstStyle/>
            <a:p>
              <a:pPr algn="l"/>
              <a:r>
                <a:rPr lang="en-US" sz="2400" kern="0" dirty="0">
                  <a:solidFill>
                    <a:srgbClr val="FFFF00"/>
                  </a:solidFill>
                </a:rPr>
                <a:t> </a:t>
              </a:r>
              <a:r>
                <a:rPr lang="en-US" sz="2400" kern="0" dirty="0" err="1">
                  <a:solidFill>
                    <a:srgbClr val="FFFF00"/>
                  </a:solidFill>
                </a:rPr>
                <a:t>analog_input</a:t>
              </a:r>
              <a:endParaRPr lang="en-US" dirty="0"/>
            </a:p>
          </p:txBody>
        </p:sp>
        <p:sp>
          <p:nvSpPr>
            <p:cNvPr id="11" name="TextBox 10"/>
            <p:cNvSpPr txBox="1"/>
            <p:nvPr/>
          </p:nvSpPr>
          <p:spPr>
            <a:xfrm>
              <a:off x="6732240" y="3445329"/>
              <a:ext cx="2160240" cy="461665"/>
            </a:xfrm>
            <a:prstGeom prst="rect">
              <a:avLst/>
            </a:prstGeom>
            <a:noFill/>
          </p:spPr>
          <p:txBody>
            <a:bodyPr wrap="square" rtlCol="0">
              <a:spAutoFit/>
            </a:bodyPr>
            <a:lstStyle/>
            <a:p>
              <a:pPr algn="l"/>
              <a:r>
                <a:rPr lang="en-US" sz="2400" kern="0" dirty="0">
                  <a:solidFill>
                    <a:srgbClr val="4BFF21"/>
                  </a:solidFill>
                </a:rPr>
                <a:t> error</a:t>
              </a:r>
              <a:endParaRPr lang="en-US" dirty="0"/>
            </a:p>
          </p:txBody>
        </p:sp>
        <p:sp>
          <p:nvSpPr>
            <p:cNvPr id="12" name="TextBox 11"/>
            <p:cNvSpPr txBox="1"/>
            <p:nvPr/>
          </p:nvSpPr>
          <p:spPr>
            <a:xfrm>
              <a:off x="6732240" y="4139551"/>
              <a:ext cx="2160240" cy="461665"/>
            </a:xfrm>
            <a:prstGeom prst="rect">
              <a:avLst/>
            </a:prstGeom>
            <a:noFill/>
          </p:spPr>
          <p:txBody>
            <a:bodyPr wrap="square" rtlCol="0">
              <a:spAutoFit/>
            </a:bodyPr>
            <a:lstStyle/>
            <a:p>
              <a:pPr algn="l"/>
              <a:r>
                <a:rPr lang="en-US" sz="2400" kern="0" dirty="0">
                  <a:solidFill>
                    <a:schemeClr val="accent4">
                      <a:lumMod val="60000"/>
                      <a:lumOff val="40000"/>
                    </a:schemeClr>
                  </a:solidFill>
                </a:rPr>
                <a:t> </a:t>
              </a:r>
              <a:r>
                <a:rPr lang="en-US" sz="2400" kern="0" dirty="0">
                  <a:solidFill>
                    <a:srgbClr val="FE4880"/>
                  </a:solidFill>
                </a:rPr>
                <a:t>trigger</a:t>
              </a:r>
              <a:endParaRPr lang="en-US" dirty="0"/>
            </a:p>
          </p:txBody>
        </p:sp>
      </p:grpSp>
      <p:sp>
        <p:nvSpPr>
          <p:cNvPr id="13" name="Inhaltsplatzhalter 2"/>
          <p:cNvSpPr>
            <a:spLocks noGrp="1"/>
          </p:cNvSpPr>
          <p:nvPr>
            <p:ph idx="1"/>
          </p:nvPr>
        </p:nvSpPr>
        <p:spPr>
          <a:xfrm>
            <a:off x="467544" y="5904805"/>
            <a:ext cx="8077200" cy="836563"/>
          </a:xfrm>
        </p:spPr>
        <p:txBody>
          <a:bodyPr/>
          <a:lstStyle/>
          <a:p>
            <a:r>
              <a:rPr lang="en-US" sz="2000" dirty="0">
                <a:solidFill>
                  <a:srgbClr val="000C20"/>
                </a:solidFill>
              </a:rPr>
              <a:t>More </a:t>
            </a:r>
            <a:r>
              <a:rPr lang="en-US" sz="2000" dirty="0" smtClean="0">
                <a:solidFill>
                  <a:srgbClr val="000C20"/>
                </a:solidFill>
              </a:rPr>
              <a:t>details can be found in: </a:t>
            </a:r>
          </a:p>
          <a:p>
            <a:pPr lvl="1"/>
            <a:r>
              <a:rPr lang="en-US" sz="2000" dirty="0" smtClean="0">
                <a:solidFill>
                  <a:srgbClr val="000C20"/>
                </a:solidFill>
              </a:rPr>
              <a:t>“From Signal </a:t>
            </a:r>
            <a:r>
              <a:rPr lang="en-US" sz="2000" dirty="0">
                <a:solidFill>
                  <a:srgbClr val="000C20"/>
                </a:solidFill>
              </a:rPr>
              <a:t>T</a:t>
            </a:r>
            <a:r>
              <a:rPr lang="en-US" sz="2000" dirty="0" smtClean="0">
                <a:solidFill>
                  <a:srgbClr val="000C20"/>
                </a:solidFill>
              </a:rPr>
              <a:t>emporal Logic to FPGA Monitors” – MEMOCODE 2015</a:t>
            </a:r>
            <a:endParaRPr lang="en-US" sz="2000" dirty="0" smtClean="0"/>
          </a:p>
        </p:txBody>
      </p:sp>
    </p:spTree>
    <p:extLst>
      <p:ext uri="{BB962C8B-B14F-4D97-AF65-F5344CB8AC3E}">
        <p14:creationId xmlns:p14="http://schemas.microsoft.com/office/powerpoint/2010/main" val="2259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fade">
                                      <p:cBhvr>
                                        <p:cTn id="13"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79" y="710802"/>
            <a:ext cx="8077200" cy="701675"/>
          </a:xfrm>
        </p:spPr>
        <p:txBody>
          <a:bodyPr/>
          <a:lstStyle/>
          <a:p>
            <a:r>
              <a:rPr lang="en-US" dirty="0" smtClean="0"/>
              <a:t>Quantitative Monitoring of STL</a:t>
            </a:r>
            <a:endParaRPr lang="en-US" dirty="0"/>
          </a:p>
        </p:txBody>
      </p:sp>
      <p:sp>
        <p:nvSpPr>
          <p:cNvPr id="3" name="Content Placeholder 2"/>
          <p:cNvSpPr>
            <a:spLocks noGrp="1"/>
          </p:cNvSpPr>
          <p:nvPr>
            <p:ph idx="1"/>
          </p:nvPr>
        </p:nvSpPr>
        <p:spPr/>
        <p:txBody>
          <a:bodyPr/>
          <a:lstStyle/>
          <a:p>
            <a:pPr>
              <a:lnSpc>
                <a:spcPct val="150000"/>
              </a:lnSpc>
            </a:pPr>
            <a:r>
              <a:rPr lang="en-US" dirty="0" smtClean="0"/>
              <a:t>Qualitative monitoring: pass/fail</a:t>
            </a:r>
          </a:p>
          <a:p>
            <a:pPr>
              <a:lnSpc>
                <a:spcPct val="150000"/>
              </a:lnSpc>
            </a:pPr>
            <a:r>
              <a:rPr lang="en-US" dirty="0" smtClean="0"/>
              <a:t>Replace satisfaction relation with Robustness Degree</a:t>
            </a:r>
          </a:p>
          <a:p>
            <a:pPr lvl="1">
              <a:lnSpc>
                <a:spcPct val="150000"/>
              </a:lnSpc>
            </a:pPr>
            <a:r>
              <a:rPr lang="en-US" dirty="0" smtClean="0"/>
              <a:t>Level of satisfaction/violation of formula</a:t>
            </a:r>
          </a:p>
          <a:p>
            <a:pPr>
              <a:lnSpc>
                <a:spcPct val="150000"/>
              </a:lnSpc>
            </a:pPr>
            <a:r>
              <a:rPr lang="en-US" dirty="0" smtClean="0"/>
              <a:t>Ingredients:</a:t>
            </a:r>
          </a:p>
          <a:p>
            <a:pPr lvl="1">
              <a:lnSpc>
                <a:spcPct val="150000"/>
              </a:lnSpc>
            </a:pPr>
            <a:r>
              <a:rPr lang="en-US" dirty="0" smtClean="0"/>
              <a:t>Distance Metric</a:t>
            </a:r>
          </a:p>
          <a:p>
            <a:pPr lvl="1">
              <a:lnSpc>
                <a:spcPct val="150000"/>
              </a:lnSpc>
            </a:pPr>
            <a:r>
              <a:rPr lang="en-US" dirty="0" smtClean="0"/>
              <a:t>Algorithm for computing distance </a:t>
            </a:r>
            <a:br>
              <a:rPr lang="en-US" dirty="0" smtClean="0"/>
            </a:br>
            <a:r>
              <a:rPr lang="en-US" dirty="0" smtClean="0"/>
              <a:t>between a trace and a specification</a:t>
            </a:r>
          </a:p>
          <a:p>
            <a:pPr>
              <a:lnSpc>
                <a:spcPct val="150000"/>
              </a:lnSpc>
            </a:pPr>
            <a:endParaRPr lang="en-US" dirty="0" smtClean="0"/>
          </a:p>
        </p:txBody>
      </p:sp>
      <p:sp>
        <p:nvSpPr>
          <p:cNvPr id="4" name="Slide Number Placeholder 3"/>
          <p:cNvSpPr>
            <a:spLocks noGrp="1"/>
          </p:cNvSpPr>
          <p:nvPr>
            <p:ph type="sldNum" sz="quarter" idx="10"/>
          </p:nvPr>
        </p:nvSpPr>
        <p:spPr/>
        <p:txBody>
          <a:bodyPr/>
          <a:lstStyle/>
          <a:p>
            <a:fld id="{98B23593-1C55-4858-B7F0-C2C16FBFD308}" type="slidenum">
              <a:rPr lang="de-DE" smtClean="0"/>
              <a:pPr/>
              <a:t>9</a:t>
            </a:fld>
            <a:endParaRPr lang="de-DE" sz="1800"/>
          </a:p>
        </p:txBody>
      </p:sp>
      <p:sp>
        <p:nvSpPr>
          <p:cNvPr id="5" name="Date Placeholder 4"/>
          <p:cNvSpPr>
            <a:spLocks noGrp="1"/>
          </p:cNvSpPr>
          <p:nvPr>
            <p:ph type="dt" sz="half" idx="11"/>
          </p:nvPr>
        </p:nvSpPr>
        <p:spPr/>
        <p:txBody>
          <a:bodyPr/>
          <a:lstStyle/>
          <a:p>
            <a:r>
              <a:rPr lang="de-DE" sz="1800" smtClean="0"/>
              <a:t> </a:t>
            </a:r>
            <a:endParaRPr lang="de-DE" sz="1800" dirty="0"/>
          </a:p>
        </p:txBody>
      </p:sp>
    </p:spTree>
    <p:extLst>
      <p:ext uri="{BB962C8B-B14F-4D97-AF65-F5344CB8AC3E}">
        <p14:creationId xmlns:p14="http://schemas.microsoft.com/office/powerpoint/2010/main" val="283816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ORIGINALHEIGHT" val="124,5"/>
  <p:tag name="ORIGINALWIDTH" val="1732,5"/>
  <p:tag name="LATEXADDIN" val="\documentclass{article}&#10;\usepackage{amsmath}&#10;\pagestyle{empty}&#10;\begin{document}&#10;&#10;$(w, t) \models \varphi$ ~~ iff ~~ $(w,t+b) \models \psi $&#10;&#10;\end{document}"/>
  <p:tag name="IGUANATEXSIZE" val="50"/>
  <p:tag name="IGUANATEXCURSOR" val="113"/>
  <p:tag name="TRANSPARENCY" val="True"/>
  <p:tag name="FILENAME" val=""/>
  <p:tag name="INPUTTYPE" val="0"/>
  <p:tag name="LATEXENGINEID" val="0"/>
  <p:tag name="TEMPFOLDER" val="c:\Temp\"/>
</p:tagLst>
</file>

<file path=ppt/tags/tag10.xml><?xml version="1.0" encoding="utf-8"?>
<p:tagLst xmlns:a="http://schemas.openxmlformats.org/drawingml/2006/main" xmlns:r="http://schemas.openxmlformats.org/officeDocument/2006/relationships" xmlns:p="http://schemas.openxmlformats.org/presentationml/2006/main">
  <p:tag name="ORIGINALHEIGHT" val="102,75"/>
  <p:tag name="ORIGINALWIDTH" val="2238"/>
  <p:tag name="LATEXADDIN" val="\documentclass{article}&#10;\usepackage{amsmath}&#10;\pagestyle{empty}&#10;\begin{document}&#10;&#10;$c_1 = 0$&#10;$c_2 = 0$&#10;$c_3 = 0$&#10;$c_1 = a$&#10;$c_2 = a$&#10;$c_3 = a$&#10;&#10;\end{document}"/>
  <p:tag name="IGUANATEXSIZE" val="40"/>
  <p:tag name="IGUANATEXCURSOR" val="156"/>
  <p:tag name="TRANSPARENCY" val="True"/>
  <p:tag name="FILENAME" val=""/>
  <p:tag name="INPUTTYPE" val="0"/>
  <p:tag name="LATEXENGINEID" val="0"/>
  <p:tag name="TEMPFOLDER" val="c:\Temp\"/>
</p:tagLst>
</file>

<file path=ppt/tags/tag11.xml><?xml version="1.0" encoding="utf-8"?>
<p:tagLst xmlns:a="http://schemas.openxmlformats.org/drawingml/2006/main" xmlns:r="http://schemas.openxmlformats.org/officeDocument/2006/relationships" xmlns:p="http://schemas.openxmlformats.org/presentationml/2006/main">
  <p:tag name="ORIGINALHEIGHT" val="102,75"/>
  <p:tag name="ORIGINALWIDTH" val="2238"/>
  <p:tag name="LATEXADDIN" val="\documentclass{article}&#10;\usepackage{amsmath}&#10;\pagestyle{empty}&#10;\begin{document}&#10;&#10;$c_1 = 0$&#10;$c_2 = 0$&#10;$c_3 = 0$&#10;$c_1 = a$&#10;$c_2 = a$&#10;$c_3 = a$&#10;&#10;\end{document}"/>
  <p:tag name="IGUANATEXSIZE" val="40"/>
  <p:tag name="IGUANATEXCURSOR" val="156"/>
  <p:tag name="TRANSPARENCY" val="True"/>
  <p:tag name="FILENAME" val=""/>
  <p:tag name="INPUTTYPE" val="0"/>
  <p:tag name="LATEXENGINEID" val="0"/>
  <p:tag name="TEMPFOLDER" val="c:\Temp\"/>
</p:tagLst>
</file>

<file path=ppt/tags/tag12.xml><?xml version="1.0" encoding="utf-8"?>
<p:tagLst xmlns:a="http://schemas.openxmlformats.org/drawingml/2006/main" xmlns:r="http://schemas.openxmlformats.org/officeDocument/2006/relationships" xmlns:p="http://schemas.openxmlformats.org/presentationml/2006/main">
  <p:tag name="ORIGINALHEIGHT" val="102,75"/>
  <p:tag name="ORIGINALWIDTH" val="2238"/>
  <p:tag name="LATEXADDIN" val="\documentclass{article}&#10;\usepackage{amsmath}&#10;\pagestyle{empty}&#10;\begin{document}&#10;&#10;$c_1 = 0$&#10;$c_2 = 0$&#10;$c_3 = 0$&#10;$c_1 = a$&#10;$c_2 = a$&#10;$c_3 = a$&#10;&#10;\end{document}"/>
  <p:tag name="IGUANATEXSIZE" val="40"/>
  <p:tag name="IGUANATEXCURSOR" val="156"/>
  <p:tag name="TRANSPARENCY" val="True"/>
  <p:tag name="FILENAME" val=""/>
  <p:tag name="INPUTTYPE" val="0"/>
  <p:tag name="LATEXENGINEID" val="0"/>
  <p:tag name="TEMPFOLDER" val="c:\Temp\"/>
</p:tagLst>
</file>

<file path=ppt/tags/tag13.xml><?xml version="1.0" encoding="utf-8"?>
<p:tagLst xmlns:a="http://schemas.openxmlformats.org/drawingml/2006/main" xmlns:r="http://schemas.openxmlformats.org/officeDocument/2006/relationships" xmlns:p="http://schemas.openxmlformats.org/presentationml/2006/main">
  <p:tag name="ORIGINALHEIGHT" val="124,5"/>
  <p:tag name="ORIGINALWIDTH" val="1732,5"/>
  <p:tag name="LATEXADDIN" val="\documentclass{article}&#10;\usepackage{amsmath}&#10;\pagestyle{empty}&#10;\begin{document}&#10;&#10;$(w, t) \models \varphi$ ~~ iff ~~ $(w,t+b) \models \psi $&#10;&#10;\end{document}"/>
  <p:tag name="IGUANATEXSIZE" val="50"/>
  <p:tag name="IGUANATEXCURSOR" val="113"/>
  <p:tag name="TRANSPARENCY" val="True"/>
  <p:tag name="FILENAME" val=""/>
  <p:tag name="INPUTTYPE" val="0"/>
  <p:tag name="LATEXENGINEID" val="0"/>
  <p:tag name="TEMPFOLDER" val="c:\Temp\"/>
</p:tagLst>
</file>

<file path=ppt/tags/tag14.xml><?xml version="1.0" encoding="utf-8"?>
<p:tagLst xmlns:a="http://schemas.openxmlformats.org/drawingml/2006/main" xmlns:r="http://schemas.openxmlformats.org/officeDocument/2006/relationships" xmlns:p="http://schemas.openxmlformats.org/presentationml/2006/main">
  <p:tag name="ORIGINALHEIGHT" val="124,5"/>
  <p:tag name="ORIGINALWIDTH" val="1732,5"/>
  <p:tag name="LATEXADDIN" val="\documentclass{article}&#10;\usepackage{amsmath}&#10;\pagestyle{empty}&#10;\begin{document}&#10;&#10;$(w, t) \models \varphi$ ~~ iff ~~ $(w,t+b) \models \psi $&#10;&#10;\end{document}"/>
  <p:tag name="IGUANATEXSIZE" val="50"/>
  <p:tag name="IGUANATEXCURSOR" val="113"/>
  <p:tag name="TRANSPARENCY" val="True"/>
  <p:tag name="FILENAME" val=""/>
  <p:tag name="INPUTTYPE" val="0"/>
  <p:tag name="LATEXENGINEID" val="0"/>
  <p:tag name="TEMPFOLDER" val="c:\Temp\"/>
</p:tagLst>
</file>

<file path=ppt/tags/tag15.xml><?xml version="1.0" encoding="utf-8"?>
<p:tagLst xmlns:a="http://schemas.openxmlformats.org/drawingml/2006/main" xmlns:r="http://schemas.openxmlformats.org/officeDocument/2006/relationships" xmlns:p="http://schemas.openxmlformats.org/presentationml/2006/main">
  <p:tag name="ORIGINALHEIGHT" val="393,75"/>
  <p:tag name="ORIGINALWIDTH" val="961,5"/>
  <p:tag name="LATEXADDIN" val="\documentclass{article}&#10;\usepackage{amsmath}&#10;\pagestyle{empty}&#10;\begin{document}&#10;\input ztmpops&#10;&#10;$$&#10;\begin{array}{lcl}&#10;\varphi_1\until_{[a,b]}\varphi_2\ ~ \varphi_1 ~ \varphi_2\\&#10;\varphi_1\since_{[a,b]}\varphi_2\\&#10;\ t~t'~t+a~t+b\\&#10;\end{array}&#10;$$&#10;&#10;\end{document}"/>
  <p:tag name="IGUANATEXSIZE" val="50"/>
  <p:tag name="IGUANATEXCURSOR" val="187"/>
  <p:tag name="TRANSPARENCY" val="True"/>
  <p:tag name="FILENAME" val=""/>
  <p:tag name="INPUTTYPE" val="0"/>
  <p:tag name="LATEXENGINEID" val="0"/>
  <p:tag name="TEMPFOLDER" val="c:\Temp\"/>
</p:tagLst>
</file>

<file path=ppt/tags/tag16.xml><?xml version="1.0" encoding="utf-8"?>
<p:tagLst xmlns:a="http://schemas.openxmlformats.org/drawingml/2006/main" xmlns:r="http://schemas.openxmlformats.org/officeDocument/2006/relationships" xmlns:p="http://schemas.openxmlformats.org/presentationml/2006/main">
  <p:tag name="ORIGINALHEIGHT" val="393,75"/>
  <p:tag name="ORIGINALWIDTH" val="961,5"/>
  <p:tag name="LATEXADDIN" val="\documentclass{article}&#10;\usepackage{amsmath}&#10;\pagestyle{empty}&#10;\begin{document}&#10;\input ztmpops&#10;&#10;$$&#10;\begin{array}{lcl}&#10;\varphi_1\until_{[a,b]}\varphi_2\ ~ \varphi_1 ~ \varphi_2\\&#10;\varphi_1\since_{[a,b]}\varphi_2\\&#10;\ t~t'~t+a~t+b\\&#10;\end{array}&#10;$$&#10;&#10;\end{document}"/>
  <p:tag name="IGUANATEXSIZE" val="50"/>
  <p:tag name="IGUANATEXCURSOR" val="187"/>
  <p:tag name="TRANSPARENCY" val="True"/>
  <p:tag name="FILENAME" val=""/>
  <p:tag name="INPUTTYPE" val="0"/>
  <p:tag name="LATEXENGINEID" val="0"/>
  <p:tag name="TEMPFOLDER" val="c:\Temp\"/>
</p:tagLst>
</file>

<file path=ppt/tags/tag17.xml><?xml version="1.0" encoding="utf-8"?>
<p:tagLst xmlns:a="http://schemas.openxmlformats.org/drawingml/2006/main" xmlns:r="http://schemas.openxmlformats.org/officeDocument/2006/relationships" xmlns:p="http://schemas.openxmlformats.org/presentationml/2006/main">
  <p:tag name="ORIGINALHEIGHT" val="393,75"/>
  <p:tag name="ORIGINALWIDTH" val="961,5"/>
  <p:tag name="LATEXADDIN" val="\documentclass{article}&#10;\usepackage{amsmath}&#10;\pagestyle{empty}&#10;\begin{document}&#10;\input ztmpops&#10;&#10;$$&#10;\begin{array}{lcl}&#10;\varphi_1\until_{[a,b]}\varphi_2\ ~ \varphi_1 ~ \varphi_2\\&#10;\varphi_1\since_{[a,b]}\varphi_2\\&#10;\ t~t'~t+a~t+b\\&#10;\end{array}&#10;$$&#10;&#10;\end{document}"/>
  <p:tag name="IGUANATEXSIZE" val="50"/>
  <p:tag name="IGUANATEXCURSOR" val="187"/>
  <p:tag name="TRANSPARENCY" val="True"/>
  <p:tag name="FILENAME" val=""/>
  <p:tag name="INPUTTYPE" val="0"/>
  <p:tag name="LATEXENGINEID" val="0"/>
  <p:tag name="TEMPFOLDER" val="c:\Temp\"/>
</p:tagLst>
</file>

<file path=ppt/tags/tag18.xml><?xml version="1.0" encoding="utf-8"?>
<p:tagLst xmlns:a="http://schemas.openxmlformats.org/drawingml/2006/main" xmlns:r="http://schemas.openxmlformats.org/officeDocument/2006/relationships" xmlns:p="http://schemas.openxmlformats.org/presentationml/2006/main">
  <p:tag name="ORIGINALHEIGHT" val="85,5"/>
  <p:tag name="ORIGINALWIDTH" val="53,25"/>
  <p:tag name="LATEXADDIN" val="\documentclass{article}&#10;\usepackage{amsmath}&#10;\pagestyle{empty}&#10;\begin{document}&#10;&#10;&#10;0&#10;&#10;\end{document}"/>
  <p:tag name="IGUANATEXSIZE" val="20"/>
  <p:tag name="IGUANATEXCURSOR" val="83"/>
  <p:tag name="TRANSPARENCY" val="True"/>
  <p:tag name="FILENAME" val=""/>
  <p:tag name="INPUTTYPE" val="0"/>
  <p:tag name="LATEXENGINEID" val="0"/>
  <p:tag name="TEMPFOLDER" val="c:\Temp\"/>
</p:tagLst>
</file>

<file path=ppt/tags/tag19.xml><?xml version="1.0" encoding="utf-8"?>
<p:tagLst xmlns:a="http://schemas.openxmlformats.org/drawingml/2006/main" xmlns:r="http://schemas.openxmlformats.org/officeDocument/2006/relationships" xmlns:p="http://schemas.openxmlformats.org/presentationml/2006/main">
  <p:tag name="ORIGINALHEIGHT" val="0,75"/>
  <p:tag name="ORIGINALWIDTH" val="0,75"/>
  <p:tag name="LATEXADDIN" val="\documentclass{article}&#10;\usepackage{amsmath}&#10;\pagestyle{empty}&#10;\begin{document}&#10;\input ztmpops&#10;&#10;$&#10;\Y&#10;$&#10;&#10;\end{document}"/>
  <p:tag name="IGUANATEXSIZE" val="60"/>
  <p:tag name="IGUANATEXCURSOR" val="102"/>
  <p:tag name="TRANSPARENCY" val="True"/>
  <p:tag name="FILENAME" val=""/>
  <p:tag name="INPUTTYPE" val="0"/>
  <p:tag name="LATEXENGINEID" val="0"/>
  <p:tag name="TEMPFOLDER" val="c:\Temp\"/>
</p:tagLst>
</file>

<file path=ppt/tags/tag2.xml><?xml version="1.0" encoding="utf-8"?>
<p:tagLst xmlns:a="http://schemas.openxmlformats.org/drawingml/2006/main" xmlns:r="http://schemas.openxmlformats.org/officeDocument/2006/relationships" xmlns:p="http://schemas.openxmlformats.org/presentationml/2006/main">
  <p:tag name="ORIGINALHEIGHT" val="393,75"/>
  <p:tag name="ORIGINALWIDTH" val="961,5"/>
  <p:tag name="LATEXADDIN" val="\documentclass{article}&#10;\usepackage{amsmath}&#10;\pagestyle{empty}&#10;\begin{document}&#10;\input ztmpops&#10;&#10;$$&#10;\begin{array}{lcl}&#10;\varphi_1\until_{[a,b]}\varphi_2\ ~ \varphi_1 ~ \varphi_2\\&#10;\varphi_1\since_{[a,b]}\varphi_2\\&#10;\ t~t'~t+a~t+b\\&#10;\end{array}&#10;$$&#10;&#10;\end{document}"/>
  <p:tag name="IGUANATEXSIZE" val="50"/>
  <p:tag name="IGUANATEXCURSOR" val="187"/>
  <p:tag name="TRANSPARENCY" val="True"/>
  <p:tag name="FILENAME" val=""/>
  <p:tag name="INPUTTYPE" val="0"/>
  <p:tag name="LATEXENGINEID" val="0"/>
  <p:tag name="TEMPFOLDER" val="c:\Temp\"/>
</p:tagLst>
</file>

<file path=ppt/tags/tag3.xml><?xml version="1.0" encoding="utf-8"?>
<p:tagLst xmlns:a="http://schemas.openxmlformats.org/drawingml/2006/main" xmlns:r="http://schemas.openxmlformats.org/officeDocument/2006/relationships" xmlns:p="http://schemas.openxmlformats.org/presentationml/2006/main">
  <p:tag name="ORIGINALHEIGHT" val="393,75"/>
  <p:tag name="ORIGINALWIDTH" val="961,5"/>
  <p:tag name="LATEXADDIN" val="\documentclass{article}&#10;\usepackage{amsmath}&#10;\pagestyle{empty}&#10;\begin{document}&#10;\input ztmpops&#10;&#10;$$&#10;\begin{array}{lcl}&#10;\varphi_1\until_{[a,b]}\varphi_2\ ~ \varphi_1 ~ \varphi_2\\&#10;\varphi_1\since_{[a,b]}\varphi_2\\&#10;\ t~t'~t+a~t+b\\&#10;\end{array}&#10;$$&#10;&#10;\end{document}"/>
  <p:tag name="IGUANATEXSIZE" val="50"/>
  <p:tag name="IGUANATEXCURSOR" val="187"/>
  <p:tag name="TRANSPARENCY" val="True"/>
  <p:tag name="FILENAME" val=""/>
  <p:tag name="INPUTTYPE" val="0"/>
  <p:tag name="LATEXENGINEID" val="0"/>
  <p:tag name="TEMPFOLDER" val="c:\Temp\"/>
</p:tagLst>
</file>

<file path=ppt/tags/tag4.xml><?xml version="1.0" encoding="utf-8"?>
<p:tagLst xmlns:a="http://schemas.openxmlformats.org/drawingml/2006/main" xmlns:r="http://schemas.openxmlformats.org/officeDocument/2006/relationships" xmlns:p="http://schemas.openxmlformats.org/presentationml/2006/main">
  <p:tag name="ORIGINALHEIGHT" val="393,75"/>
  <p:tag name="ORIGINALWIDTH" val="961,5"/>
  <p:tag name="LATEXADDIN" val="\documentclass{article}&#10;\usepackage{amsmath}&#10;\pagestyle{empty}&#10;\begin{document}&#10;\input ztmpops&#10;&#10;$$&#10;\begin{array}{lcl}&#10;\varphi_1\until_{[a,b]}\varphi_2\ ~ \varphi_1 ~ \varphi_2\\&#10;\varphi_1\since_{[a,b]}\varphi_2\\&#10;\ t~t'~t+a~t+b\\&#10;\end{array}&#10;$$&#10;&#10;\end{document}"/>
  <p:tag name="IGUANATEXSIZE" val="50"/>
  <p:tag name="IGUANATEXCURSOR" val="187"/>
  <p:tag name="TRANSPARENCY" val="True"/>
  <p:tag name="FILENAME" val=""/>
  <p:tag name="INPUTTYPE" val="0"/>
  <p:tag name="LATEXENGINEID" val="0"/>
  <p:tag name="TEMPFOLDER" val="c:\Temp\"/>
</p:tagLst>
</file>

<file path=ppt/tags/tag5.xml><?xml version="1.0" encoding="utf-8"?>
<p:tagLst xmlns:a="http://schemas.openxmlformats.org/drawingml/2006/main" xmlns:r="http://schemas.openxmlformats.org/officeDocument/2006/relationships" xmlns:p="http://schemas.openxmlformats.org/presentationml/2006/main">
  <p:tag name="ORIGINALHEIGHT" val="85,5"/>
  <p:tag name="ORIGINALWIDTH" val="53,25"/>
  <p:tag name="LATEXADDIN" val="\documentclass{article}&#10;\usepackage{amsmath}&#10;\pagestyle{empty}&#10;\begin{document}&#10;&#10;&#10;0&#10;&#10;\end{document}"/>
  <p:tag name="IGUANATEXSIZE" val="20"/>
  <p:tag name="IGUANATEXCURSOR" val="83"/>
  <p:tag name="TRANSPARENCY" val="True"/>
  <p:tag name="FILENAME" val=""/>
  <p:tag name="INPUTTYPE" val="0"/>
  <p:tag name="LATEXENGINEID" val="0"/>
  <p:tag name="TEMPFOLDER" val="c:\Temp\"/>
</p:tagLst>
</file>

<file path=ppt/tags/tag6.xml><?xml version="1.0" encoding="utf-8"?>
<p:tagLst xmlns:a="http://schemas.openxmlformats.org/drawingml/2006/main" xmlns:r="http://schemas.openxmlformats.org/officeDocument/2006/relationships" xmlns:p="http://schemas.openxmlformats.org/presentationml/2006/main">
  <p:tag name="ORIGINALHEIGHT" val="124,5"/>
  <p:tag name="ORIGINALWIDTH" val="1734"/>
  <p:tag name="LATEXADDIN" val="\documentclass{article}&#10;\usepackage{amsmath}&#10;\pagestyle{empty}&#10;\begin{document}&#10;&#10;$(w, t) \models \varphi ~~~ iff ~~~ (w,t+b) \models \psi $&#10;&#10;\end{document}"/>
  <p:tag name="IGUANATEXSIZE" val="60"/>
  <p:tag name="IGUANATEXCURSOR" val="115"/>
  <p:tag name="TRANSPARENCY" val="True"/>
  <p:tag name="FILENAME" val=""/>
  <p:tag name="INPUTTYPE" val="0"/>
  <p:tag name="LATEXENGINEID" val="0"/>
  <p:tag name="TEMPFOLDER" val="c:\Temp\"/>
</p:tagLst>
</file>

<file path=ppt/tags/tag7.xml><?xml version="1.0" encoding="utf-8"?>
<p:tagLst xmlns:a="http://schemas.openxmlformats.org/drawingml/2006/main" xmlns:r="http://schemas.openxmlformats.org/officeDocument/2006/relationships" xmlns:p="http://schemas.openxmlformats.org/presentationml/2006/main">
  <p:tag name="ORIGINALHEIGHT" val="102,75"/>
  <p:tag name="ORIGINALWIDTH" val="2238"/>
  <p:tag name="LATEXADDIN" val="\documentclass{article}&#10;\usepackage{amsmath}&#10;\pagestyle{empty}&#10;\begin{document}&#10;&#10;$c_1 = 0$&#10;$c_2 = 0$&#10;$c_3 = 0$&#10;$c_1 = a$&#10;$c_2 = a$&#10;$c_3 = a$&#10;&#10;\end{document}"/>
  <p:tag name="IGUANATEXSIZE" val="40"/>
  <p:tag name="IGUANATEXCURSOR" val="156"/>
  <p:tag name="TRANSPARENCY" val="True"/>
  <p:tag name="FILENAME" val=""/>
  <p:tag name="INPUTTYPE" val="0"/>
  <p:tag name="LATEXENGINEID" val="0"/>
  <p:tag name="TEMPFOLDER" val="c:\Temp\"/>
</p:tagLst>
</file>

<file path=ppt/tags/tag8.xml><?xml version="1.0" encoding="utf-8"?>
<p:tagLst xmlns:a="http://schemas.openxmlformats.org/drawingml/2006/main" xmlns:r="http://schemas.openxmlformats.org/officeDocument/2006/relationships" xmlns:p="http://schemas.openxmlformats.org/presentationml/2006/main">
  <p:tag name="ORIGINALHEIGHT" val="102,75"/>
  <p:tag name="ORIGINALWIDTH" val="2238"/>
  <p:tag name="LATEXADDIN" val="\documentclass{article}&#10;\usepackage{amsmath}&#10;\pagestyle{empty}&#10;\begin{document}&#10;&#10;$c_1 = 0$&#10;$c_2 = 0$&#10;$c_3 = 0$&#10;$c_1 = a$&#10;$c_2 = a$&#10;$c_3 = a$&#10;&#10;\end{document}"/>
  <p:tag name="IGUANATEXSIZE" val="40"/>
  <p:tag name="IGUANATEXCURSOR" val="156"/>
  <p:tag name="TRANSPARENCY" val="True"/>
  <p:tag name="FILENAME" val=""/>
  <p:tag name="INPUTTYPE" val="0"/>
  <p:tag name="LATEXENGINEID" val="0"/>
  <p:tag name="TEMPFOLDER" val="c:\Temp\"/>
</p:tagLst>
</file>

<file path=ppt/tags/tag9.xml><?xml version="1.0" encoding="utf-8"?>
<p:tagLst xmlns:a="http://schemas.openxmlformats.org/drawingml/2006/main" xmlns:r="http://schemas.openxmlformats.org/officeDocument/2006/relationships" xmlns:p="http://schemas.openxmlformats.org/presentationml/2006/main">
  <p:tag name="ORIGINALHEIGHT" val="102,75"/>
  <p:tag name="ORIGINALWIDTH" val="2238"/>
  <p:tag name="LATEXADDIN" val="\documentclass{article}&#10;\usepackage{amsmath}&#10;\pagestyle{empty}&#10;\begin{document}&#10;&#10;$c_1 = 0$&#10;$c_2 = 0$&#10;$c_3 = 0$&#10;$c_1 = a$&#10;$c_2 = a$&#10;$c_3 = a$&#10;&#10;\end{document}"/>
  <p:tag name="IGUANATEXSIZE" val="40"/>
  <p:tag name="IGUANATEXCURSOR" val="156"/>
  <p:tag name="TRANSPARENCY" val="True"/>
  <p:tag name="FILENAME" val=""/>
  <p:tag name="INPUTTYPE" val="0"/>
  <p:tag name="LATEXENGINEID" val="0"/>
  <p:tag name="TEMPFOLDER" val="c:\Temp\"/>
</p:tagLst>
</file>

<file path=ppt/theme/theme1.xml><?xml version="1.0" encoding="utf-8"?>
<a:theme xmlns:a="http://schemas.openxmlformats.org/drawingml/2006/main" name="AIT_Power_Point_Vorlage-1">
  <a:themeElements>
    <a:clrScheme name="Benutzerdefiniert 1">
      <a:dk1>
        <a:srgbClr val="7C8388"/>
      </a:dk1>
      <a:lt1>
        <a:srgbClr val="FFFFFF"/>
      </a:lt1>
      <a:dk2>
        <a:srgbClr val="000C20"/>
      </a:dk2>
      <a:lt2>
        <a:srgbClr val="E0E0E0"/>
      </a:lt2>
      <a:accent1>
        <a:srgbClr val="BEBEBE"/>
      </a:accent1>
      <a:accent2>
        <a:srgbClr val="7C8388"/>
      </a:accent2>
      <a:accent3>
        <a:srgbClr val="3F3F3F"/>
      </a:accent3>
      <a:accent4>
        <a:srgbClr val="790B1A"/>
      </a:accent4>
      <a:accent5>
        <a:srgbClr val="D7843F"/>
      </a:accent5>
      <a:accent6>
        <a:srgbClr val="617D2B"/>
      </a:accent6>
      <a:hlink>
        <a:srgbClr val="790B1A"/>
      </a:hlink>
      <a:folHlink>
        <a:srgbClr val="790B1A"/>
      </a:folHlink>
    </a:clrScheme>
    <a:fontScheme name="ARC_BasisPPT_Vorlag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C8388"/>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ARC_BasisPPT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C_BasisPPT_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C_BasisPPT_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C_BasisPPT_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C_BasisPPT_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C_BasisPPT_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C_BasisPPT_Vorlag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C_BasisPPT_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C_BasisPPT_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C_BasisPPT_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C_BasisPPT_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C_BasisPPT_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RC_BasisPPT_Vorlage 13">
        <a:dk1>
          <a:srgbClr val="000000"/>
        </a:dk1>
        <a:lt1>
          <a:srgbClr val="FFFFFF"/>
        </a:lt1>
        <a:dk2>
          <a:srgbClr val="000000"/>
        </a:dk2>
        <a:lt2>
          <a:srgbClr val="808080"/>
        </a:lt2>
        <a:accent1>
          <a:srgbClr val="C0C0C0"/>
        </a:accent1>
        <a:accent2>
          <a:srgbClr val="333399"/>
        </a:accent2>
        <a:accent3>
          <a:srgbClr val="FFFFFF"/>
        </a:accent3>
        <a:accent4>
          <a:srgbClr val="000000"/>
        </a:accent4>
        <a:accent5>
          <a:srgbClr val="DCDCD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C_BasisPPT_Vorlage 14">
        <a:dk1>
          <a:srgbClr val="000000"/>
        </a:dk1>
        <a:lt1>
          <a:srgbClr val="FFFFFF"/>
        </a:lt1>
        <a:dk2>
          <a:srgbClr val="000000"/>
        </a:dk2>
        <a:lt2>
          <a:srgbClr val="808080"/>
        </a:lt2>
        <a:accent1>
          <a:srgbClr val="C0C0C0"/>
        </a:accent1>
        <a:accent2>
          <a:srgbClr val="4D4D4D"/>
        </a:accent2>
        <a:accent3>
          <a:srgbClr val="FFFFFF"/>
        </a:accent3>
        <a:accent4>
          <a:srgbClr val="000000"/>
        </a:accent4>
        <a:accent5>
          <a:srgbClr val="DCDCDC"/>
        </a:accent5>
        <a:accent6>
          <a:srgbClr val="454545"/>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C_BasisPPT_Vorlage 15">
        <a:dk1>
          <a:srgbClr val="000000"/>
        </a:dk1>
        <a:lt1>
          <a:srgbClr val="FFFFFF"/>
        </a:lt1>
        <a:dk2>
          <a:srgbClr val="000000"/>
        </a:dk2>
        <a:lt2>
          <a:srgbClr val="808080"/>
        </a:lt2>
        <a:accent1>
          <a:srgbClr val="C0C0C0"/>
        </a:accent1>
        <a:accent2>
          <a:srgbClr val="4D4D4D"/>
        </a:accent2>
        <a:accent3>
          <a:srgbClr val="FFFFFF"/>
        </a:accent3>
        <a:accent4>
          <a:srgbClr val="000000"/>
        </a:accent4>
        <a:accent5>
          <a:srgbClr val="DCDCDC"/>
        </a:accent5>
        <a:accent6>
          <a:srgbClr val="454545"/>
        </a:accent6>
        <a:hlink>
          <a:srgbClr val="A6173B"/>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AIT_Power_Point_Vorlage-1</Template>
  <TotalTime>0</TotalTime>
  <Words>3362</Words>
  <Application>Microsoft Office PowerPoint</Application>
  <PresentationFormat>On-screen Show (4:3)</PresentationFormat>
  <Paragraphs>444</Paragraphs>
  <Slides>27</Slides>
  <Notes>22</Notes>
  <HiddenSlides>5</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AIT_Power_Point_Vorlage-1</vt:lpstr>
      <vt:lpstr>Many Facets of Hardware Monitoring</vt:lpstr>
      <vt:lpstr>Motivation</vt:lpstr>
      <vt:lpstr>Qualitative STL Monitoring on FPGA</vt:lpstr>
      <vt:lpstr>Bounded Stabilization – Formalization in STL</vt:lpstr>
      <vt:lpstr>Overview</vt:lpstr>
      <vt:lpstr>From Bounded Future to Past</vt:lpstr>
      <vt:lpstr>Reducing memory consumption</vt:lpstr>
      <vt:lpstr>AMS Case Study: Stabilization</vt:lpstr>
      <vt:lpstr>Quantitative Monitoring of STL</vt:lpstr>
      <vt:lpstr>Weighted Edit Distance</vt:lpstr>
      <vt:lpstr>Weighted Edit Distance: time shift</vt:lpstr>
      <vt:lpstr>Computing Robustness based on WED</vt:lpstr>
      <vt:lpstr>QM Example: Acceptor</vt:lpstr>
      <vt:lpstr>QM Example: Weighted Edit Automaton</vt:lpstr>
      <vt:lpstr>Algorithm for calculating WED</vt:lpstr>
      <vt:lpstr>Neural Architectures for Monitoring</vt:lpstr>
      <vt:lpstr>IBM’s TrueNorth Model</vt:lpstr>
      <vt:lpstr>Configuring Neurons to Recognize MTL Operators</vt:lpstr>
      <vt:lpstr>Configuring Neurons to Recognize MTL Operators</vt:lpstr>
      <vt:lpstr>High Level Synthesis for Hardware Implementation</vt:lpstr>
      <vt:lpstr>Case Study</vt:lpstr>
      <vt:lpstr>Questions?</vt:lpstr>
      <vt:lpstr>Simplifications</vt:lpstr>
      <vt:lpstr>From STL to FPGA Monitors - Challenges</vt:lpstr>
      <vt:lpstr>Evaluation</vt:lpstr>
      <vt:lpstr>Evaluation</vt:lpstr>
      <vt:lpstr>Assertion Language</vt:lpstr>
    </vt:vector>
  </TitlesOfParts>
  <Company>AIT Austrian Institute of Technology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STL to FPGA Monitors</dc:title>
  <dc:creator>CMC</dc:creator>
  <cp:lastModifiedBy>Jaksic Stefan</cp:lastModifiedBy>
  <cp:revision>976</cp:revision>
  <cp:lastPrinted>2009-05-18T09:01:15Z</cp:lastPrinted>
  <dcterms:created xsi:type="dcterms:W3CDTF">2013-09-05T09:48:55Z</dcterms:created>
  <dcterms:modified xsi:type="dcterms:W3CDTF">2016-04-11T09:33:03Z</dcterms:modified>
</cp:coreProperties>
</file>